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1"/>
  </p:notesMasterIdLst>
  <p:sldIdLst>
    <p:sldId id="263" r:id="rId5"/>
    <p:sldId id="262" r:id="rId6"/>
    <p:sldId id="376" r:id="rId7"/>
    <p:sldId id="377" r:id="rId8"/>
    <p:sldId id="378" r:id="rId9"/>
    <p:sldId id="551" r:id="rId10"/>
    <p:sldId id="379" r:id="rId11"/>
    <p:sldId id="380" r:id="rId12"/>
    <p:sldId id="381" r:id="rId13"/>
    <p:sldId id="382" r:id="rId14"/>
    <p:sldId id="383" r:id="rId15"/>
    <p:sldId id="385" r:id="rId16"/>
    <p:sldId id="384" r:id="rId17"/>
    <p:sldId id="387" r:id="rId18"/>
    <p:sldId id="386" r:id="rId19"/>
    <p:sldId id="388" r:id="rId20"/>
    <p:sldId id="390" r:id="rId21"/>
    <p:sldId id="389" r:id="rId22"/>
    <p:sldId id="552" r:id="rId23"/>
    <p:sldId id="553" r:id="rId24"/>
    <p:sldId id="554" r:id="rId25"/>
    <p:sldId id="556" r:id="rId26"/>
    <p:sldId id="555" r:id="rId27"/>
    <p:sldId id="391" r:id="rId28"/>
    <p:sldId id="539" r:id="rId29"/>
    <p:sldId id="540" r:id="rId30"/>
    <p:sldId id="541" r:id="rId31"/>
    <p:sldId id="542" r:id="rId32"/>
    <p:sldId id="543" r:id="rId33"/>
    <p:sldId id="544" r:id="rId34"/>
    <p:sldId id="545" r:id="rId35"/>
    <p:sldId id="546" r:id="rId36"/>
    <p:sldId id="547" r:id="rId37"/>
    <p:sldId id="548" r:id="rId38"/>
    <p:sldId id="549" r:id="rId39"/>
    <p:sldId id="550" r:id="rId40"/>
  </p:sldIdLst>
  <p:sldSz cx="12192000" cy="6858000"/>
  <p:notesSz cx="7104063" cy="10234613"/>
  <p:custDataLst>
    <p:tags r:id="rId4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E631FFDE-1010-498F-9120-6F57EFC23AC7}">
          <p14:sldIdLst>
            <p14:sldId id="263"/>
            <p14:sldId id="262"/>
            <p14:sldId id="376"/>
            <p14:sldId id="377"/>
            <p14:sldId id="378"/>
            <p14:sldId id="551"/>
            <p14:sldId id="379"/>
            <p14:sldId id="380"/>
            <p14:sldId id="381"/>
            <p14:sldId id="382"/>
            <p14:sldId id="383"/>
            <p14:sldId id="385"/>
            <p14:sldId id="384"/>
            <p14:sldId id="387"/>
            <p14:sldId id="386"/>
            <p14:sldId id="388"/>
            <p14:sldId id="390"/>
            <p14:sldId id="389"/>
            <p14:sldId id="552"/>
            <p14:sldId id="553"/>
            <p14:sldId id="554"/>
            <p14:sldId id="556"/>
            <p14:sldId id="555"/>
          </p14:sldIdLst>
        </p14:section>
        <p14:section name="From ICTPRG302 (delivered here for programming)" id="{F1A870C2-B449-4C0F-8767-F787725E7480}">
          <p14:sldIdLst>
            <p14:sldId id="391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9262E"/>
    <a:srgbClr val="CC0000"/>
    <a:srgbClr val="E7E9EC"/>
    <a:srgbClr val="4F81BD"/>
    <a:srgbClr val="FFFFFF"/>
    <a:srgbClr val="D8262E"/>
    <a:srgbClr val="D81C24"/>
    <a:srgbClr val="9BB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99" autoAdjust="0"/>
    <p:restoredTop sz="73767" autoAdjust="0"/>
  </p:normalViewPr>
  <p:slideViewPr>
    <p:cSldViewPr snapToGrid="0" snapToObjects="1">
      <p:cViewPr varScale="1">
        <p:scale>
          <a:sx n="92" d="100"/>
          <a:sy n="92" d="100"/>
        </p:scale>
        <p:origin x="1984" y="17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104" d="100"/>
          <a:sy n="104" d="100"/>
        </p:scale>
        <p:origin x="275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gs" Target="tags/tag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BA70BD-8B7B-BE4C-92B9-82E65A144CE9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A5611AE-2381-7E43-97E3-A556B4D80D8C}">
      <dgm:prSet phldrT="[Text]"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Analysis</a:t>
          </a:r>
        </a:p>
      </dgm:t>
    </dgm:pt>
    <dgm:pt modelId="{4B11C923-F2C4-704E-979D-ADE4E3294735}" type="parTrans" cxnId="{400C1A07-9063-9F45-8B7E-6C7F63F614A8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85B023C0-6016-E940-947D-95E1E84583E9}" type="sibTrans" cxnId="{400C1A07-9063-9F45-8B7E-6C7F63F614A8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85596F02-F191-8F49-A374-7EA4A49C03F8}">
      <dgm:prSet phldrT="[Text]"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Familiarize with the problem</a:t>
          </a:r>
        </a:p>
      </dgm:t>
    </dgm:pt>
    <dgm:pt modelId="{2DD81F50-3C8A-8C4C-B9A7-C4A0AF0EA9C8}" type="parTrans" cxnId="{50F469CF-E55A-0548-B86B-AFE0076202FC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F6A3C4AD-DE37-8B4C-AE11-ACAD154A4710}" type="sibTrans" cxnId="{50F469CF-E55A-0548-B86B-AFE0076202FC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4C84E81A-17DD-7342-9D5E-D66E305AAB2F}">
      <dgm:prSet phldrT="[Text]"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Design</a:t>
          </a:r>
        </a:p>
      </dgm:t>
    </dgm:pt>
    <dgm:pt modelId="{3567CCC8-0CFA-CB4E-9C9C-E956CCA3E189}" type="parTrans" cxnId="{B19D016B-56BC-5547-88EA-FAE0C52C04A5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C817619C-0A1A-3542-99F0-D767CADA4B10}" type="sibTrans" cxnId="{B19D016B-56BC-5547-88EA-FAE0C52C04A5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8346BA6D-0412-7146-B42F-920FEBEA7006}">
      <dgm:prSet phldrT="[Text]"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Identify a solution</a:t>
          </a:r>
        </a:p>
      </dgm:t>
    </dgm:pt>
    <dgm:pt modelId="{854AEB9D-F343-C94B-B518-FCDA6FD899E6}" type="parTrans" cxnId="{F9F1624A-B223-374D-B6AA-86C5D78F36D4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CFD239F1-A9CE-7448-B890-EF7EC990CCE1}" type="sibTrans" cxnId="{F9F1624A-B223-374D-B6AA-86C5D78F36D4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B6F8914F-CE6F-3D4C-A832-6322A33115E3}">
      <dgm:prSet phldrT="[Text]"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implementation</a:t>
          </a:r>
        </a:p>
      </dgm:t>
    </dgm:pt>
    <dgm:pt modelId="{329E7D84-DD95-404D-BEFC-CDDB3F475BED}" type="parTrans" cxnId="{5DA22EC6-7F0D-1F47-A9E4-05EEAFBB05D3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7742D36E-6ED4-984C-A979-449EA54BC425}" type="sibTrans" cxnId="{5DA22EC6-7F0D-1F47-A9E4-05EEAFBB05D3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0C361775-9A1A-6E45-956F-3BE6838A0913}">
      <dgm:prSet phldrT="[Text]"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Write the code</a:t>
          </a:r>
        </a:p>
      </dgm:t>
    </dgm:pt>
    <dgm:pt modelId="{D4766020-802B-644D-8E10-5365D72EC6F7}" type="parTrans" cxnId="{ACCB025F-7EC2-2B41-A54B-294A49E86DC7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875CFF6C-CCD8-6F4A-A420-D9251F98A626}" type="sibTrans" cxnId="{ACCB025F-7EC2-2B41-A54B-294A49E86DC7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DAE0B097-8EE5-134D-B852-2C4413ADFA27}">
      <dgm:prSet phldrT="[Text]"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Testing</a:t>
          </a:r>
        </a:p>
      </dgm:t>
    </dgm:pt>
    <dgm:pt modelId="{04F72D52-00B7-194C-B2BF-AD2086FC942A}" type="parTrans" cxnId="{1EDFA46F-F71B-B04F-AC81-FB324AD3E775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ABF08A5D-8578-1B46-A7E9-2B54086C618D}" type="sibTrans" cxnId="{1EDFA46F-F71B-B04F-AC81-FB324AD3E775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FC791EB4-15A0-6344-A99F-3C2EE96BE0C9}">
      <dgm:prSet phldrT="[Text]"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Deployment</a:t>
          </a:r>
        </a:p>
      </dgm:t>
    </dgm:pt>
    <dgm:pt modelId="{FB8BEC78-227B-2A40-B402-A97826CFC4F2}" type="parTrans" cxnId="{CC55E75C-8BA9-E14F-A46D-564E8EAADAAE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C391A9BB-69C8-A24B-BFF0-994C2D32B0F1}" type="sibTrans" cxnId="{CC55E75C-8BA9-E14F-A46D-564E8EAADAAE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61A06CA6-C1FA-3C4F-834A-403C78D56656}">
      <dgm:prSet phldrT="[Text]"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Maintenance</a:t>
          </a:r>
        </a:p>
      </dgm:t>
    </dgm:pt>
    <dgm:pt modelId="{DE3C45AB-F87F-BB42-A8AF-106DAD1BED36}" type="parTrans" cxnId="{20B872AC-6548-FB4B-8D14-B81009AF5B21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5A232A59-23AD-694C-901D-36F75DD0228A}" type="sibTrans" cxnId="{20B872AC-6548-FB4B-8D14-B81009AF5B21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891DB782-BED5-2F4C-8F82-33C31F6A9D7E}">
      <dgm:prSet phldrT="[Text]"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Confirm that it works</a:t>
          </a:r>
        </a:p>
      </dgm:t>
    </dgm:pt>
    <dgm:pt modelId="{CB6B8628-90F2-7A40-9790-1A21DFDE4407}" type="parTrans" cxnId="{4C867439-FA41-5B4B-A54E-995E468F2240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22C0FEC8-BCE1-764A-855D-DFB956C7529A}" type="sibTrans" cxnId="{4C867439-FA41-5B4B-A54E-995E468F2240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DBDB93E7-0624-D44F-9EAA-EDB62908D344}">
      <dgm:prSet phldrT="[Text]"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Release the software</a:t>
          </a:r>
        </a:p>
      </dgm:t>
    </dgm:pt>
    <dgm:pt modelId="{25D44E68-34DD-7D43-B7A9-C78B76CE5309}" type="parTrans" cxnId="{91312CE0-DD90-A14F-AC6F-0739622A432A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A2BDC069-F8CA-E644-B30F-C209B1ABFDB5}" type="sibTrans" cxnId="{91312CE0-DD90-A14F-AC6F-0739622A432A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DDC32B30-4771-7648-B25B-9C2A280D002E}">
      <dgm:prSet phldrT="[Text]" custT="1"/>
      <dgm:spPr/>
      <dgm:t>
        <a:bodyPr/>
        <a:lstStyle/>
        <a:p>
          <a:r>
            <a:rPr lang="en-GB" sz="1000" dirty="0">
              <a:solidFill>
                <a:schemeClr val="bg1"/>
              </a:solidFill>
            </a:rPr>
            <a:t>Fix bugs and update</a:t>
          </a:r>
        </a:p>
      </dgm:t>
    </dgm:pt>
    <dgm:pt modelId="{5A4FE509-FDD2-F146-8AFD-BD6859A6B094}" type="parTrans" cxnId="{A4D72DB0-854B-BA42-8836-CAFEE988AF8F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58472670-1212-1144-85C8-70C7E6C03EF0}" type="sibTrans" cxnId="{A4D72DB0-854B-BA42-8836-CAFEE988AF8F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2D4EF1FE-C156-4B4E-950D-AD7B1A3BE16D}" type="pres">
      <dgm:prSet presAssocID="{69BA70BD-8B7B-BE4C-92B9-82E65A144CE9}" presName="rootnode" presStyleCnt="0">
        <dgm:presLayoutVars>
          <dgm:chMax/>
          <dgm:chPref/>
          <dgm:dir/>
          <dgm:animLvl val="lvl"/>
        </dgm:presLayoutVars>
      </dgm:prSet>
      <dgm:spPr/>
    </dgm:pt>
    <dgm:pt modelId="{1DF0F574-2F64-F54F-AF9E-7ED6077FA736}" type="pres">
      <dgm:prSet presAssocID="{0A5611AE-2381-7E43-97E3-A556B4D80D8C}" presName="composite" presStyleCnt="0"/>
      <dgm:spPr/>
    </dgm:pt>
    <dgm:pt modelId="{F17CDDD7-33D5-8E4A-A735-C6B8A9B53200}" type="pres">
      <dgm:prSet presAssocID="{0A5611AE-2381-7E43-97E3-A556B4D80D8C}" presName="bentUpArrow1" presStyleLbl="alignImgPlace1" presStyleIdx="0" presStyleCnt="5"/>
      <dgm:spPr/>
    </dgm:pt>
    <dgm:pt modelId="{4578B334-77DE-7341-BF83-F10E04E341F3}" type="pres">
      <dgm:prSet presAssocID="{0A5611AE-2381-7E43-97E3-A556B4D80D8C}" presName="ParentText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5141F424-596E-7747-9E10-FC17984AD192}" type="pres">
      <dgm:prSet presAssocID="{0A5611AE-2381-7E43-97E3-A556B4D80D8C}" presName="ChildText" presStyleLbl="revTx" presStyleIdx="0" presStyleCnt="6" custScaleX="333468" custLinFactX="29837" custLinFactNeighborX="100000" custLinFactNeighborY="-7154">
        <dgm:presLayoutVars>
          <dgm:chMax val="0"/>
          <dgm:chPref val="0"/>
          <dgm:bulletEnabled val="1"/>
        </dgm:presLayoutVars>
      </dgm:prSet>
      <dgm:spPr/>
    </dgm:pt>
    <dgm:pt modelId="{ED8D915B-8D70-7040-A783-9A94B95868C7}" type="pres">
      <dgm:prSet presAssocID="{85B023C0-6016-E940-947D-95E1E84583E9}" presName="sibTrans" presStyleCnt="0"/>
      <dgm:spPr/>
    </dgm:pt>
    <dgm:pt modelId="{6FBE5771-2148-8B4D-AF36-FF63BA882AC1}" type="pres">
      <dgm:prSet presAssocID="{4C84E81A-17DD-7342-9D5E-D66E305AAB2F}" presName="composite" presStyleCnt="0"/>
      <dgm:spPr/>
    </dgm:pt>
    <dgm:pt modelId="{B8821B1B-4896-8243-AB4B-6AD63E54D5B0}" type="pres">
      <dgm:prSet presAssocID="{4C84E81A-17DD-7342-9D5E-D66E305AAB2F}" presName="bentUpArrow1" presStyleLbl="alignImgPlace1" presStyleIdx="1" presStyleCnt="5"/>
      <dgm:spPr/>
    </dgm:pt>
    <dgm:pt modelId="{1111E52D-102A-5C4A-9A1B-ABA6EA0820CC}" type="pres">
      <dgm:prSet presAssocID="{4C84E81A-17DD-7342-9D5E-D66E305AAB2F}" presName="ParentText" presStyleLbl="node1" presStyleIdx="1" presStyleCnt="6">
        <dgm:presLayoutVars>
          <dgm:chMax val="1"/>
          <dgm:chPref val="1"/>
          <dgm:bulletEnabled val="1"/>
        </dgm:presLayoutVars>
      </dgm:prSet>
      <dgm:spPr/>
    </dgm:pt>
    <dgm:pt modelId="{BA323700-5C47-3B46-AB85-0CE83AC32C40}" type="pres">
      <dgm:prSet presAssocID="{4C84E81A-17DD-7342-9D5E-D66E305AAB2F}" presName="ChildText" presStyleLbl="revTx" presStyleIdx="1" presStyleCnt="6" custScaleX="253886" custLinFactNeighborX="96451" custLinFactNeighborY="4769">
        <dgm:presLayoutVars>
          <dgm:chMax val="0"/>
          <dgm:chPref val="0"/>
          <dgm:bulletEnabled val="1"/>
        </dgm:presLayoutVars>
      </dgm:prSet>
      <dgm:spPr/>
    </dgm:pt>
    <dgm:pt modelId="{1ACB7280-1A60-E241-953B-C867D80ADF27}" type="pres">
      <dgm:prSet presAssocID="{C817619C-0A1A-3542-99F0-D767CADA4B10}" presName="sibTrans" presStyleCnt="0"/>
      <dgm:spPr/>
    </dgm:pt>
    <dgm:pt modelId="{0976AF4C-909C-C04E-A248-8393DFC76A33}" type="pres">
      <dgm:prSet presAssocID="{B6F8914F-CE6F-3D4C-A832-6322A33115E3}" presName="composite" presStyleCnt="0"/>
      <dgm:spPr/>
    </dgm:pt>
    <dgm:pt modelId="{0A8BE744-B60D-0A46-9454-E0AC7A793D3D}" type="pres">
      <dgm:prSet presAssocID="{B6F8914F-CE6F-3D4C-A832-6322A33115E3}" presName="bentUpArrow1" presStyleLbl="alignImgPlace1" presStyleIdx="2" presStyleCnt="5"/>
      <dgm:spPr/>
    </dgm:pt>
    <dgm:pt modelId="{D42B6A7D-4A4C-BB44-8E79-389AA9BC9834}" type="pres">
      <dgm:prSet presAssocID="{B6F8914F-CE6F-3D4C-A832-6322A33115E3}" presName="ParentText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903B9912-1D57-404A-8859-0738B992F300}" type="pres">
      <dgm:prSet presAssocID="{B6F8914F-CE6F-3D4C-A832-6322A33115E3}" presName="ChildText" presStyleLbl="revTx" presStyleIdx="2" presStyleCnt="6" custScaleX="262533" custLinFactX="3017" custLinFactNeighborX="100000" custLinFactNeighborY="-4290">
        <dgm:presLayoutVars>
          <dgm:chMax val="0"/>
          <dgm:chPref val="0"/>
          <dgm:bulletEnabled val="1"/>
        </dgm:presLayoutVars>
      </dgm:prSet>
      <dgm:spPr/>
    </dgm:pt>
    <dgm:pt modelId="{371A6A42-6BBB-EF46-91BD-E1CE5B530E74}" type="pres">
      <dgm:prSet presAssocID="{7742D36E-6ED4-984C-A979-449EA54BC425}" presName="sibTrans" presStyleCnt="0"/>
      <dgm:spPr/>
    </dgm:pt>
    <dgm:pt modelId="{CA792320-72CC-C145-8C53-2BDF6340C27B}" type="pres">
      <dgm:prSet presAssocID="{DAE0B097-8EE5-134D-B852-2C4413ADFA27}" presName="composite" presStyleCnt="0"/>
      <dgm:spPr/>
    </dgm:pt>
    <dgm:pt modelId="{74386B8D-A6C8-6C46-9B65-DE106EE6559A}" type="pres">
      <dgm:prSet presAssocID="{DAE0B097-8EE5-134D-B852-2C4413ADFA27}" presName="bentUpArrow1" presStyleLbl="alignImgPlace1" presStyleIdx="3" presStyleCnt="5"/>
      <dgm:spPr/>
    </dgm:pt>
    <dgm:pt modelId="{3CC96D85-9062-BA4E-830F-979B09B7C9EA}" type="pres">
      <dgm:prSet presAssocID="{DAE0B097-8EE5-134D-B852-2C4413ADFA27}" presName="ParentText" presStyleLbl="node1" presStyleIdx="3" presStyleCnt="6">
        <dgm:presLayoutVars>
          <dgm:chMax val="1"/>
          <dgm:chPref val="1"/>
          <dgm:bulletEnabled val="1"/>
        </dgm:presLayoutVars>
      </dgm:prSet>
      <dgm:spPr/>
    </dgm:pt>
    <dgm:pt modelId="{105B9565-719C-B94F-B873-5C0FDA4D792F}" type="pres">
      <dgm:prSet presAssocID="{DAE0B097-8EE5-134D-B852-2C4413ADFA27}" presName="ChildText" presStyleLbl="revTx" presStyleIdx="3" presStyleCnt="6" custScaleX="252632" custLinFactNeighborX="90887" custLinFactNeighborY="-2741">
        <dgm:presLayoutVars>
          <dgm:chMax val="0"/>
          <dgm:chPref val="0"/>
          <dgm:bulletEnabled val="1"/>
        </dgm:presLayoutVars>
      </dgm:prSet>
      <dgm:spPr/>
    </dgm:pt>
    <dgm:pt modelId="{27BE4FD8-ABBF-9844-9EC4-6320FE678EC1}" type="pres">
      <dgm:prSet presAssocID="{ABF08A5D-8578-1B46-A7E9-2B54086C618D}" presName="sibTrans" presStyleCnt="0"/>
      <dgm:spPr/>
    </dgm:pt>
    <dgm:pt modelId="{2B2626EC-0FCC-AD4B-BAA9-DEA9A301352F}" type="pres">
      <dgm:prSet presAssocID="{FC791EB4-15A0-6344-A99F-3C2EE96BE0C9}" presName="composite" presStyleCnt="0"/>
      <dgm:spPr/>
    </dgm:pt>
    <dgm:pt modelId="{D8611445-07D5-3F45-867F-F1FC31A4067B}" type="pres">
      <dgm:prSet presAssocID="{FC791EB4-15A0-6344-A99F-3C2EE96BE0C9}" presName="bentUpArrow1" presStyleLbl="alignImgPlace1" presStyleIdx="4" presStyleCnt="5"/>
      <dgm:spPr/>
    </dgm:pt>
    <dgm:pt modelId="{D2BE0D08-226A-6F40-8A57-C0622EC0DA9B}" type="pres">
      <dgm:prSet presAssocID="{FC791EB4-15A0-6344-A99F-3C2EE96BE0C9}" presName="ParentText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B4D31295-87A2-CF42-A8F7-2F75F72C08B9}" type="pres">
      <dgm:prSet presAssocID="{FC791EB4-15A0-6344-A99F-3C2EE96BE0C9}" presName="ChildText" presStyleLbl="revTx" presStyleIdx="4" presStyleCnt="6" custScaleX="168538" custLinFactNeighborX="55864" custLinFactNeighborY="5032">
        <dgm:presLayoutVars>
          <dgm:chMax val="0"/>
          <dgm:chPref val="0"/>
          <dgm:bulletEnabled val="1"/>
        </dgm:presLayoutVars>
      </dgm:prSet>
      <dgm:spPr/>
    </dgm:pt>
    <dgm:pt modelId="{67937FFA-748D-BD4F-9270-48B2C920A747}" type="pres">
      <dgm:prSet presAssocID="{C391A9BB-69C8-A24B-BFF0-994C2D32B0F1}" presName="sibTrans" presStyleCnt="0"/>
      <dgm:spPr/>
    </dgm:pt>
    <dgm:pt modelId="{64D1CA7B-2E6C-5F4F-AAA4-AA141C27A66B}" type="pres">
      <dgm:prSet presAssocID="{61A06CA6-C1FA-3C4F-834A-403C78D56656}" presName="composite" presStyleCnt="0"/>
      <dgm:spPr/>
    </dgm:pt>
    <dgm:pt modelId="{1177B7A0-80F0-304B-AE6E-AB37EEF40728}" type="pres">
      <dgm:prSet presAssocID="{61A06CA6-C1FA-3C4F-834A-403C78D56656}" presName="ParentText" presStyleLbl="node1" presStyleIdx="5" presStyleCnt="6">
        <dgm:presLayoutVars>
          <dgm:chMax val="1"/>
          <dgm:chPref val="1"/>
          <dgm:bulletEnabled val="1"/>
        </dgm:presLayoutVars>
      </dgm:prSet>
      <dgm:spPr/>
    </dgm:pt>
    <dgm:pt modelId="{76FD7105-6510-D242-95B0-3AC839B53944}" type="pres">
      <dgm:prSet presAssocID="{61A06CA6-C1FA-3C4F-834A-403C78D56656}" presName="FinalChildText" presStyleLbl="revTx" presStyleIdx="5" presStyleCnt="6" custScaleX="212237" custLinFactNeighborX="90403" custLinFactNeighborY="-379">
        <dgm:presLayoutVars>
          <dgm:chMax val="0"/>
          <dgm:chPref val="0"/>
          <dgm:bulletEnabled val="1"/>
        </dgm:presLayoutVars>
      </dgm:prSet>
      <dgm:spPr/>
    </dgm:pt>
  </dgm:ptLst>
  <dgm:cxnLst>
    <dgm:cxn modelId="{400C1A07-9063-9F45-8B7E-6C7F63F614A8}" srcId="{69BA70BD-8B7B-BE4C-92B9-82E65A144CE9}" destId="{0A5611AE-2381-7E43-97E3-A556B4D80D8C}" srcOrd="0" destOrd="0" parTransId="{4B11C923-F2C4-704E-979D-ADE4E3294735}" sibTransId="{85B023C0-6016-E940-947D-95E1E84583E9}"/>
    <dgm:cxn modelId="{8E18230D-E17C-DD41-B167-AB989CE8D11A}" type="presOf" srcId="{DDC32B30-4771-7648-B25B-9C2A280D002E}" destId="{76FD7105-6510-D242-95B0-3AC839B53944}" srcOrd="0" destOrd="0" presId="urn:microsoft.com/office/officeart/2005/8/layout/StepDownProcess"/>
    <dgm:cxn modelId="{C7255C14-A8F6-9848-896A-5FD070AABDDE}" type="presOf" srcId="{8346BA6D-0412-7146-B42F-920FEBEA7006}" destId="{BA323700-5C47-3B46-AB85-0CE83AC32C40}" srcOrd="0" destOrd="0" presId="urn:microsoft.com/office/officeart/2005/8/layout/StepDownProcess"/>
    <dgm:cxn modelId="{4C867439-FA41-5B4B-A54E-995E468F2240}" srcId="{DAE0B097-8EE5-134D-B852-2C4413ADFA27}" destId="{891DB782-BED5-2F4C-8F82-33C31F6A9D7E}" srcOrd="0" destOrd="0" parTransId="{CB6B8628-90F2-7A40-9790-1A21DFDE4407}" sibTransId="{22C0FEC8-BCE1-764A-855D-DFB956C7529A}"/>
    <dgm:cxn modelId="{F9F1624A-B223-374D-B6AA-86C5D78F36D4}" srcId="{4C84E81A-17DD-7342-9D5E-D66E305AAB2F}" destId="{8346BA6D-0412-7146-B42F-920FEBEA7006}" srcOrd="0" destOrd="0" parTransId="{854AEB9D-F343-C94B-B518-FCDA6FD899E6}" sibTransId="{CFD239F1-A9CE-7448-B890-EF7EC990CCE1}"/>
    <dgm:cxn modelId="{D98A7F5A-8681-3843-8441-447183A19A61}" type="presOf" srcId="{69BA70BD-8B7B-BE4C-92B9-82E65A144CE9}" destId="{2D4EF1FE-C156-4B4E-950D-AD7B1A3BE16D}" srcOrd="0" destOrd="0" presId="urn:microsoft.com/office/officeart/2005/8/layout/StepDownProcess"/>
    <dgm:cxn modelId="{CC55E75C-8BA9-E14F-A46D-564E8EAADAAE}" srcId="{69BA70BD-8B7B-BE4C-92B9-82E65A144CE9}" destId="{FC791EB4-15A0-6344-A99F-3C2EE96BE0C9}" srcOrd="4" destOrd="0" parTransId="{FB8BEC78-227B-2A40-B402-A97826CFC4F2}" sibTransId="{C391A9BB-69C8-A24B-BFF0-994C2D32B0F1}"/>
    <dgm:cxn modelId="{ACCB025F-7EC2-2B41-A54B-294A49E86DC7}" srcId="{B6F8914F-CE6F-3D4C-A832-6322A33115E3}" destId="{0C361775-9A1A-6E45-956F-3BE6838A0913}" srcOrd="0" destOrd="0" parTransId="{D4766020-802B-644D-8E10-5365D72EC6F7}" sibTransId="{875CFF6C-CCD8-6F4A-A420-D9251F98A626}"/>
    <dgm:cxn modelId="{B19D016B-56BC-5547-88EA-FAE0C52C04A5}" srcId="{69BA70BD-8B7B-BE4C-92B9-82E65A144CE9}" destId="{4C84E81A-17DD-7342-9D5E-D66E305AAB2F}" srcOrd="1" destOrd="0" parTransId="{3567CCC8-0CFA-CB4E-9C9C-E956CCA3E189}" sibTransId="{C817619C-0A1A-3542-99F0-D767CADA4B10}"/>
    <dgm:cxn modelId="{1EDFA46F-F71B-B04F-AC81-FB324AD3E775}" srcId="{69BA70BD-8B7B-BE4C-92B9-82E65A144CE9}" destId="{DAE0B097-8EE5-134D-B852-2C4413ADFA27}" srcOrd="3" destOrd="0" parTransId="{04F72D52-00B7-194C-B2BF-AD2086FC942A}" sibTransId="{ABF08A5D-8578-1B46-A7E9-2B54086C618D}"/>
    <dgm:cxn modelId="{22DF2D7E-420F-8341-943F-7A4CD88D0BA2}" type="presOf" srcId="{61A06CA6-C1FA-3C4F-834A-403C78D56656}" destId="{1177B7A0-80F0-304B-AE6E-AB37EEF40728}" srcOrd="0" destOrd="0" presId="urn:microsoft.com/office/officeart/2005/8/layout/StepDownProcess"/>
    <dgm:cxn modelId="{EB0CA68E-6DBC-FE42-9110-9E9617787DA6}" type="presOf" srcId="{0C361775-9A1A-6E45-956F-3BE6838A0913}" destId="{903B9912-1D57-404A-8859-0738B992F300}" srcOrd="0" destOrd="0" presId="urn:microsoft.com/office/officeart/2005/8/layout/StepDownProcess"/>
    <dgm:cxn modelId="{DF50F38E-1E05-D541-BCA1-E631349C4830}" type="presOf" srcId="{FC791EB4-15A0-6344-A99F-3C2EE96BE0C9}" destId="{D2BE0D08-226A-6F40-8A57-C0622EC0DA9B}" srcOrd="0" destOrd="0" presId="urn:microsoft.com/office/officeart/2005/8/layout/StepDownProcess"/>
    <dgm:cxn modelId="{33B5FF97-D952-0B47-8062-C3CAFAE4B4B8}" type="presOf" srcId="{4C84E81A-17DD-7342-9D5E-D66E305AAB2F}" destId="{1111E52D-102A-5C4A-9A1B-ABA6EA0820CC}" srcOrd="0" destOrd="0" presId="urn:microsoft.com/office/officeart/2005/8/layout/StepDownProcess"/>
    <dgm:cxn modelId="{20B872AC-6548-FB4B-8D14-B81009AF5B21}" srcId="{69BA70BD-8B7B-BE4C-92B9-82E65A144CE9}" destId="{61A06CA6-C1FA-3C4F-834A-403C78D56656}" srcOrd="5" destOrd="0" parTransId="{DE3C45AB-F87F-BB42-A8AF-106DAD1BED36}" sibTransId="{5A232A59-23AD-694C-901D-36F75DD0228A}"/>
    <dgm:cxn modelId="{A4D72DB0-854B-BA42-8836-CAFEE988AF8F}" srcId="{61A06CA6-C1FA-3C4F-834A-403C78D56656}" destId="{DDC32B30-4771-7648-B25B-9C2A280D002E}" srcOrd="0" destOrd="0" parTransId="{5A4FE509-FDD2-F146-8AFD-BD6859A6B094}" sibTransId="{58472670-1212-1144-85C8-70C7E6C03EF0}"/>
    <dgm:cxn modelId="{61BCADB3-CB2B-754B-BFCE-FD312AC58E14}" type="presOf" srcId="{891DB782-BED5-2F4C-8F82-33C31F6A9D7E}" destId="{105B9565-719C-B94F-B873-5C0FDA4D792F}" srcOrd="0" destOrd="0" presId="urn:microsoft.com/office/officeart/2005/8/layout/StepDownProcess"/>
    <dgm:cxn modelId="{8BFA99BE-3389-E949-B0E9-670F1E5BAEB1}" type="presOf" srcId="{DAE0B097-8EE5-134D-B852-2C4413ADFA27}" destId="{3CC96D85-9062-BA4E-830F-979B09B7C9EA}" srcOrd="0" destOrd="0" presId="urn:microsoft.com/office/officeart/2005/8/layout/StepDownProcess"/>
    <dgm:cxn modelId="{5DA22EC6-7F0D-1F47-A9E4-05EEAFBB05D3}" srcId="{69BA70BD-8B7B-BE4C-92B9-82E65A144CE9}" destId="{B6F8914F-CE6F-3D4C-A832-6322A33115E3}" srcOrd="2" destOrd="0" parTransId="{329E7D84-DD95-404D-BEFC-CDDB3F475BED}" sibTransId="{7742D36E-6ED4-984C-A979-449EA54BC425}"/>
    <dgm:cxn modelId="{66A70ACD-0555-1F41-A92E-6DBEB299AE67}" type="presOf" srcId="{DBDB93E7-0624-D44F-9EAA-EDB62908D344}" destId="{B4D31295-87A2-CF42-A8F7-2F75F72C08B9}" srcOrd="0" destOrd="0" presId="urn:microsoft.com/office/officeart/2005/8/layout/StepDownProcess"/>
    <dgm:cxn modelId="{50F469CF-E55A-0548-B86B-AFE0076202FC}" srcId="{0A5611AE-2381-7E43-97E3-A556B4D80D8C}" destId="{85596F02-F191-8F49-A374-7EA4A49C03F8}" srcOrd="0" destOrd="0" parTransId="{2DD81F50-3C8A-8C4C-B9A7-C4A0AF0EA9C8}" sibTransId="{F6A3C4AD-DE37-8B4C-AE11-ACAD154A4710}"/>
    <dgm:cxn modelId="{91312CE0-DD90-A14F-AC6F-0739622A432A}" srcId="{FC791EB4-15A0-6344-A99F-3C2EE96BE0C9}" destId="{DBDB93E7-0624-D44F-9EAA-EDB62908D344}" srcOrd="0" destOrd="0" parTransId="{25D44E68-34DD-7D43-B7A9-C78B76CE5309}" sibTransId="{A2BDC069-F8CA-E644-B30F-C209B1ABFDB5}"/>
    <dgm:cxn modelId="{C804C9E3-CD80-B04D-962A-C6EE01EBEE48}" type="presOf" srcId="{B6F8914F-CE6F-3D4C-A832-6322A33115E3}" destId="{D42B6A7D-4A4C-BB44-8E79-389AA9BC9834}" srcOrd="0" destOrd="0" presId="urn:microsoft.com/office/officeart/2005/8/layout/StepDownProcess"/>
    <dgm:cxn modelId="{97AA9BED-C95E-7944-852E-695EB2239764}" type="presOf" srcId="{0A5611AE-2381-7E43-97E3-A556B4D80D8C}" destId="{4578B334-77DE-7341-BF83-F10E04E341F3}" srcOrd="0" destOrd="0" presId="urn:microsoft.com/office/officeart/2005/8/layout/StepDownProcess"/>
    <dgm:cxn modelId="{C4D364EE-5743-6244-A0ED-6BDC6AFBE7B0}" type="presOf" srcId="{85596F02-F191-8F49-A374-7EA4A49C03F8}" destId="{5141F424-596E-7747-9E10-FC17984AD192}" srcOrd="0" destOrd="0" presId="urn:microsoft.com/office/officeart/2005/8/layout/StepDownProcess"/>
    <dgm:cxn modelId="{E1356004-2F49-AA41-8B53-CF5AD975B756}" type="presParOf" srcId="{2D4EF1FE-C156-4B4E-950D-AD7B1A3BE16D}" destId="{1DF0F574-2F64-F54F-AF9E-7ED6077FA736}" srcOrd="0" destOrd="0" presId="urn:microsoft.com/office/officeart/2005/8/layout/StepDownProcess"/>
    <dgm:cxn modelId="{C62F47D4-904C-C54A-9016-402DE999A95B}" type="presParOf" srcId="{1DF0F574-2F64-F54F-AF9E-7ED6077FA736}" destId="{F17CDDD7-33D5-8E4A-A735-C6B8A9B53200}" srcOrd="0" destOrd="0" presId="urn:microsoft.com/office/officeart/2005/8/layout/StepDownProcess"/>
    <dgm:cxn modelId="{F03FE5BB-AD13-7043-92EF-AB109CF60758}" type="presParOf" srcId="{1DF0F574-2F64-F54F-AF9E-7ED6077FA736}" destId="{4578B334-77DE-7341-BF83-F10E04E341F3}" srcOrd="1" destOrd="0" presId="urn:microsoft.com/office/officeart/2005/8/layout/StepDownProcess"/>
    <dgm:cxn modelId="{FA6F0F25-E1A3-1948-A97B-458BFBC8470F}" type="presParOf" srcId="{1DF0F574-2F64-F54F-AF9E-7ED6077FA736}" destId="{5141F424-596E-7747-9E10-FC17984AD192}" srcOrd="2" destOrd="0" presId="urn:microsoft.com/office/officeart/2005/8/layout/StepDownProcess"/>
    <dgm:cxn modelId="{91BA5F88-1256-1144-A999-C51F128036E0}" type="presParOf" srcId="{2D4EF1FE-C156-4B4E-950D-AD7B1A3BE16D}" destId="{ED8D915B-8D70-7040-A783-9A94B95868C7}" srcOrd="1" destOrd="0" presId="urn:microsoft.com/office/officeart/2005/8/layout/StepDownProcess"/>
    <dgm:cxn modelId="{4754675F-4723-A847-94E1-42CC02A23498}" type="presParOf" srcId="{2D4EF1FE-C156-4B4E-950D-AD7B1A3BE16D}" destId="{6FBE5771-2148-8B4D-AF36-FF63BA882AC1}" srcOrd="2" destOrd="0" presId="urn:microsoft.com/office/officeart/2005/8/layout/StepDownProcess"/>
    <dgm:cxn modelId="{0964E8E6-BACB-5C40-A15E-7ACEA7E58F7A}" type="presParOf" srcId="{6FBE5771-2148-8B4D-AF36-FF63BA882AC1}" destId="{B8821B1B-4896-8243-AB4B-6AD63E54D5B0}" srcOrd="0" destOrd="0" presId="urn:microsoft.com/office/officeart/2005/8/layout/StepDownProcess"/>
    <dgm:cxn modelId="{1D80AFAE-F5BB-1244-ACED-BB66960DCCAE}" type="presParOf" srcId="{6FBE5771-2148-8B4D-AF36-FF63BA882AC1}" destId="{1111E52D-102A-5C4A-9A1B-ABA6EA0820CC}" srcOrd="1" destOrd="0" presId="urn:microsoft.com/office/officeart/2005/8/layout/StepDownProcess"/>
    <dgm:cxn modelId="{CF6FFEBD-B070-E447-AEE9-791FCEF5707E}" type="presParOf" srcId="{6FBE5771-2148-8B4D-AF36-FF63BA882AC1}" destId="{BA323700-5C47-3B46-AB85-0CE83AC32C40}" srcOrd="2" destOrd="0" presId="urn:microsoft.com/office/officeart/2005/8/layout/StepDownProcess"/>
    <dgm:cxn modelId="{D1FB32C4-E0D7-734A-A3F1-D9B9BA183247}" type="presParOf" srcId="{2D4EF1FE-C156-4B4E-950D-AD7B1A3BE16D}" destId="{1ACB7280-1A60-E241-953B-C867D80ADF27}" srcOrd="3" destOrd="0" presId="urn:microsoft.com/office/officeart/2005/8/layout/StepDownProcess"/>
    <dgm:cxn modelId="{06A8215A-3430-3F42-9AAE-4E0BA9B4FF0F}" type="presParOf" srcId="{2D4EF1FE-C156-4B4E-950D-AD7B1A3BE16D}" destId="{0976AF4C-909C-C04E-A248-8393DFC76A33}" srcOrd="4" destOrd="0" presId="urn:microsoft.com/office/officeart/2005/8/layout/StepDownProcess"/>
    <dgm:cxn modelId="{101F1244-C88D-D24D-AC7F-D3F1D85F614F}" type="presParOf" srcId="{0976AF4C-909C-C04E-A248-8393DFC76A33}" destId="{0A8BE744-B60D-0A46-9454-E0AC7A793D3D}" srcOrd="0" destOrd="0" presId="urn:microsoft.com/office/officeart/2005/8/layout/StepDownProcess"/>
    <dgm:cxn modelId="{A96E786D-15B1-A648-8B27-C17656667E5D}" type="presParOf" srcId="{0976AF4C-909C-C04E-A248-8393DFC76A33}" destId="{D42B6A7D-4A4C-BB44-8E79-389AA9BC9834}" srcOrd="1" destOrd="0" presId="urn:microsoft.com/office/officeart/2005/8/layout/StepDownProcess"/>
    <dgm:cxn modelId="{F1F8B6CA-C717-5644-8890-34EB02B4ACDD}" type="presParOf" srcId="{0976AF4C-909C-C04E-A248-8393DFC76A33}" destId="{903B9912-1D57-404A-8859-0738B992F300}" srcOrd="2" destOrd="0" presId="urn:microsoft.com/office/officeart/2005/8/layout/StepDownProcess"/>
    <dgm:cxn modelId="{8E30D526-BF5E-1C48-8A1D-5DC3CF30053C}" type="presParOf" srcId="{2D4EF1FE-C156-4B4E-950D-AD7B1A3BE16D}" destId="{371A6A42-6BBB-EF46-91BD-E1CE5B530E74}" srcOrd="5" destOrd="0" presId="urn:microsoft.com/office/officeart/2005/8/layout/StepDownProcess"/>
    <dgm:cxn modelId="{44E4D3CE-B333-C64F-964A-6F8EA922CF52}" type="presParOf" srcId="{2D4EF1FE-C156-4B4E-950D-AD7B1A3BE16D}" destId="{CA792320-72CC-C145-8C53-2BDF6340C27B}" srcOrd="6" destOrd="0" presId="urn:microsoft.com/office/officeart/2005/8/layout/StepDownProcess"/>
    <dgm:cxn modelId="{88AFA913-B6D4-CF45-8E29-7256C07A17DE}" type="presParOf" srcId="{CA792320-72CC-C145-8C53-2BDF6340C27B}" destId="{74386B8D-A6C8-6C46-9B65-DE106EE6559A}" srcOrd="0" destOrd="0" presId="urn:microsoft.com/office/officeart/2005/8/layout/StepDownProcess"/>
    <dgm:cxn modelId="{E33609F9-C297-0246-A1E4-EC0C4465F547}" type="presParOf" srcId="{CA792320-72CC-C145-8C53-2BDF6340C27B}" destId="{3CC96D85-9062-BA4E-830F-979B09B7C9EA}" srcOrd="1" destOrd="0" presId="urn:microsoft.com/office/officeart/2005/8/layout/StepDownProcess"/>
    <dgm:cxn modelId="{23D4D7F2-7776-A846-9415-FF15A2098F08}" type="presParOf" srcId="{CA792320-72CC-C145-8C53-2BDF6340C27B}" destId="{105B9565-719C-B94F-B873-5C0FDA4D792F}" srcOrd="2" destOrd="0" presId="urn:microsoft.com/office/officeart/2005/8/layout/StepDownProcess"/>
    <dgm:cxn modelId="{2E8D23FA-A6E3-C344-8481-82CF6251499F}" type="presParOf" srcId="{2D4EF1FE-C156-4B4E-950D-AD7B1A3BE16D}" destId="{27BE4FD8-ABBF-9844-9EC4-6320FE678EC1}" srcOrd="7" destOrd="0" presId="urn:microsoft.com/office/officeart/2005/8/layout/StepDownProcess"/>
    <dgm:cxn modelId="{262078D0-A062-7341-956F-54A165A229B4}" type="presParOf" srcId="{2D4EF1FE-C156-4B4E-950D-AD7B1A3BE16D}" destId="{2B2626EC-0FCC-AD4B-BAA9-DEA9A301352F}" srcOrd="8" destOrd="0" presId="urn:microsoft.com/office/officeart/2005/8/layout/StepDownProcess"/>
    <dgm:cxn modelId="{8DA8FDED-C6CA-7746-A97C-180080BF82C4}" type="presParOf" srcId="{2B2626EC-0FCC-AD4B-BAA9-DEA9A301352F}" destId="{D8611445-07D5-3F45-867F-F1FC31A4067B}" srcOrd="0" destOrd="0" presId="urn:microsoft.com/office/officeart/2005/8/layout/StepDownProcess"/>
    <dgm:cxn modelId="{3B33320D-1E1C-034C-AD40-12D1A8EA0189}" type="presParOf" srcId="{2B2626EC-0FCC-AD4B-BAA9-DEA9A301352F}" destId="{D2BE0D08-226A-6F40-8A57-C0622EC0DA9B}" srcOrd="1" destOrd="0" presId="urn:microsoft.com/office/officeart/2005/8/layout/StepDownProcess"/>
    <dgm:cxn modelId="{C0551AD9-151D-CE42-B84E-DD20F44B6236}" type="presParOf" srcId="{2B2626EC-0FCC-AD4B-BAA9-DEA9A301352F}" destId="{B4D31295-87A2-CF42-A8F7-2F75F72C08B9}" srcOrd="2" destOrd="0" presId="urn:microsoft.com/office/officeart/2005/8/layout/StepDownProcess"/>
    <dgm:cxn modelId="{C6A41A57-53A3-6E4A-B492-6238BAC8439A}" type="presParOf" srcId="{2D4EF1FE-C156-4B4E-950D-AD7B1A3BE16D}" destId="{67937FFA-748D-BD4F-9270-48B2C920A747}" srcOrd="9" destOrd="0" presId="urn:microsoft.com/office/officeart/2005/8/layout/StepDownProcess"/>
    <dgm:cxn modelId="{9B2576D6-2FB4-D647-B8C2-AAA925051FC9}" type="presParOf" srcId="{2D4EF1FE-C156-4B4E-950D-AD7B1A3BE16D}" destId="{64D1CA7B-2E6C-5F4F-AAA4-AA141C27A66B}" srcOrd="10" destOrd="0" presId="urn:microsoft.com/office/officeart/2005/8/layout/StepDownProcess"/>
    <dgm:cxn modelId="{B1885373-4EA0-DA4E-90B9-AB6D2EED6750}" type="presParOf" srcId="{64D1CA7B-2E6C-5F4F-AAA4-AA141C27A66B}" destId="{1177B7A0-80F0-304B-AE6E-AB37EEF40728}" srcOrd="0" destOrd="0" presId="urn:microsoft.com/office/officeart/2005/8/layout/StepDownProcess"/>
    <dgm:cxn modelId="{F41A8A1B-CF02-794A-8216-3D3075B27952}" type="presParOf" srcId="{64D1CA7B-2E6C-5F4F-AAA4-AA141C27A66B}" destId="{76FD7105-6510-D242-95B0-3AC839B53944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524A9F-3E27-4E4E-B13E-C2C9748D636E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C3D387F-1E50-C147-B572-7C409B18B672}">
      <dgm:prSet phldrT="[Text]"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Develop</a:t>
          </a:r>
        </a:p>
      </dgm:t>
    </dgm:pt>
    <dgm:pt modelId="{E7C818E7-15BB-E242-BC06-3B946FBACC36}" type="parTrans" cxnId="{2E8DCA81-0166-914F-A8F9-2688593A2FE2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B9FA202D-5F81-4047-87D4-65EB294E5D36}" type="sibTrans" cxnId="{2E8DCA81-0166-914F-A8F9-2688593A2FE2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EDE99855-D89B-6846-A671-A32FC4BE934C}">
      <dgm:prSet phldrT="[Text]"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Test</a:t>
          </a:r>
        </a:p>
      </dgm:t>
    </dgm:pt>
    <dgm:pt modelId="{F079BE46-2560-1D49-A884-3DF650C1EAA1}" type="parTrans" cxnId="{5FF51D78-B0AB-B64F-A233-623519702B8D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CED03B2C-0C2D-904D-9ACF-A8138F89D949}" type="sibTrans" cxnId="{5FF51D78-B0AB-B64F-A233-623519702B8D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D730330C-1BF1-8949-972B-C4B94A98B47C}">
      <dgm:prSet phldrT="[Text]"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Release</a:t>
          </a:r>
        </a:p>
      </dgm:t>
    </dgm:pt>
    <dgm:pt modelId="{6883CD5C-30E3-DD4E-8A3E-D46865BB583D}" type="parTrans" cxnId="{87451B54-E65E-9C48-9B54-6EFFDBF811F8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E4E5105A-9570-D348-BB81-9668EF2DFA3B}" type="sibTrans" cxnId="{87451B54-E65E-9C48-9B54-6EFFDBF811F8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B577908B-383E-714D-8133-3B51D7AED923}">
      <dgm:prSet phldrT="[Text]"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Adapt</a:t>
          </a:r>
        </a:p>
      </dgm:t>
    </dgm:pt>
    <dgm:pt modelId="{C263BA56-7ED9-8043-95B2-968E463EEFC0}" type="parTrans" cxnId="{C2291B60-0DE2-9341-B9C4-6A7542736415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B0F215DA-ED85-0144-A15F-9FC8F07A0624}" type="sibTrans" cxnId="{C2291B60-0DE2-9341-B9C4-6A7542736415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C2E1D023-AFC6-7646-AF33-0ECE2ACAF68A}" type="pres">
      <dgm:prSet presAssocID="{69524A9F-3E27-4E4E-B13E-C2C9748D636E}" presName="cycle" presStyleCnt="0">
        <dgm:presLayoutVars>
          <dgm:dir/>
          <dgm:resizeHandles val="exact"/>
        </dgm:presLayoutVars>
      </dgm:prSet>
      <dgm:spPr/>
    </dgm:pt>
    <dgm:pt modelId="{904904E8-E7BB-C24F-ACCB-E27A48876618}" type="pres">
      <dgm:prSet presAssocID="{6C3D387F-1E50-C147-B572-7C409B18B672}" presName="dummy" presStyleCnt="0"/>
      <dgm:spPr/>
    </dgm:pt>
    <dgm:pt modelId="{E91B1381-94F6-7549-8F8E-571236C1FA2B}" type="pres">
      <dgm:prSet presAssocID="{6C3D387F-1E50-C147-B572-7C409B18B672}" presName="node" presStyleLbl="revTx" presStyleIdx="0" presStyleCnt="4">
        <dgm:presLayoutVars>
          <dgm:bulletEnabled val="1"/>
        </dgm:presLayoutVars>
      </dgm:prSet>
      <dgm:spPr/>
    </dgm:pt>
    <dgm:pt modelId="{EB1A10D6-8959-784E-A113-2BC2D98CBC87}" type="pres">
      <dgm:prSet presAssocID="{B9FA202D-5F81-4047-87D4-65EB294E5D36}" presName="sibTrans" presStyleLbl="node1" presStyleIdx="0" presStyleCnt="4"/>
      <dgm:spPr/>
    </dgm:pt>
    <dgm:pt modelId="{7A8CA6DE-7099-A149-B168-A4D8093C5813}" type="pres">
      <dgm:prSet presAssocID="{EDE99855-D89B-6846-A671-A32FC4BE934C}" presName="dummy" presStyleCnt="0"/>
      <dgm:spPr/>
    </dgm:pt>
    <dgm:pt modelId="{E761003C-51C8-0949-A58F-35D732FCA9E5}" type="pres">
      <dgm:prSet presAssocID="{EDE99855-D89B-6846-A671-A32FC4BE934C}" presName="node" presStyleLbl="revTx" presStyleIdx="1" presStyleCnt="4">
        <dgm:presLayoutVars>
          <dgm:bulletEnabled val="1"/>
        </dgm:presLayoutVars>
      </dgm:prSet>
      <dgm:spPr/>
    </dgm:pt>
    <dgm:pt modelId="{6594A75A-DC40-1849-B50C-3544D8673B45}" type="pres">
      <dgm:prSet presAssocID="{CED03B2C-0C2D-904D-9ACF-A8138F89D949}" presName="sibTrans" presStyleLbl="node1" presStyleIdx="1" presStyleCnt="4"/>
      <dgm:spPr/>
    </dgm:pt>
    <dgm:pt modelId="{F0E7482E-036C-324A-B829-7599183B494C}" type="pres">
      <dgm:prSet presAssocID="{D730330C-1BF1-8949-972B-C4B94A98B47C}" presName="dummy" presStyleCnt="0"/>
      <dgm:spPr/>
    </dgm:pt>
    <dgm:pt modelId="{6BE15E3B-A6DE-9549-AC35-D69C1BA160A5}" type="pres">
      <dgm:prSet presAssocID="{D730330C-1BF1-8949-972B-C4B94A98B47C}" presName="node" presStyleLbl="revTx" presStyleIdx="2" presStyleCnt="4">
        <dgm:presLayoutVars>
          <dgm:bulletEnabled val="1"/>
        </dgm:presLayoutVars>
      </dgm:prSet>
      <dgm:spPr/>
    </dgm:pt>
    <dgm:pt modelId="{41BC24FA-DBA2-1E4D-80B9-CC5AEDE21E7C}" type="pres">
      <dgm:prSet presAssocID="{E4E5105A-9570-D348-BB81-9668EF2DFA3B}" presName="sibTrans" presStyleLbl="node1" presStyleIdx="2" presStyleCnt="4"/>
      <dgm:spPr/>
    </dgm:pt>
    <dgm:pt modelId="{553B9D39-33AF-AC48-B15B-5534BA4FF395}" type="pres">
      <dgm:prSet presAssocID="{B577908B-383E-714D-8133-3B51D7AED923}" presName="dummy" presStyleCnt="0"/>
      <dgm:spPr/>
    </dgm:pt>
    <dgm:pt modelId="{5D4975FA-0830-F940-9EC4-B69D0EF14E36}" type="pres">
      <dgm:prSet presAssocID="{B577908B-383E-714D-8133-3B51D7AED923}" presName="node" presStyleLbl="revTx" presStyleIdx="3" presStyleCnt="4">
        <dgm:presLayoutVars>
          <dgm:bulletEnabled val="1"/>
        </dgm:presLayoutVars>
      </dgm:prSet>
      <dgm:spPr/>
    </dgm:pt>
    <dgm:pt modelId="{313BF90E-2C46-5B42-96CC-745677FADC5F}" type="pres">
      <dgm:prSet presAssocID="{B0F215DA-ED85-0144-A15F-9FC8F07A0624}" presName="sibTrans" presStyleLbl="node1" presStyleIdx="3" presStyleCnt="4" custLinFactNeighborX="827" custLinFactNeighborY="1102"/>
      <dgm:spPr/>
    </dgm:pt>
  </dgm:ptLst>
  <dgm:cxnLst>
    <dgm:cxn modelId="{89F2AC1F-F5A6-D747-AFAB-8B8F4A85F091}" type="presOf" srcId="{69524A9F-3E27-4E4E-B13E-C2C9748D636E}" destId="{C2E1D023-AFC6-7646-AF33-0ECE2ACAF68A}" srcOrd="0" destOrd="0" presId="urn:microsoft.com/office/officeart/2005/8/layout/cycle1"/>
    <dgm:cxn modelId="{C9BBCA1F-864F-A845-BFC4-5726CC7A3DA2}" type="presOf" srcId="{EDE99855-D89B-6846-A671-A32FC4BE934C}" destId="{E761003C-51C8-0949-A58F-35D732FCA9E5}" srcOrd="0" destOrd="0" presId="urn:microsoft.com/office/officeart/2005/8/layout/cycle1"/>
    <dgm:cxn modelId="{5C843829-5C17-A940-B13B-CEF39E1BD15B}" type="presOf" srcId="{E4E5105A-9570-D348-BB81-9668EF2DFA3B}" destId="{41BC24FA-DBA2-1E4D-80B9-CC5AEDE21E7C}" srcOrd="0" destOrd="0" presId="urn:microsoft.com/office/officeart/2005/8/layout/cycle1"/>
    <dgm:cxn modelId="{D2A1272A-DD01-4344-9DBE-3B973BD32C8F}" type="presOf" srcId="{D730330C-1BF1-8949-972B-C4B94A98B47C}" destId="{6BE15E3B-A6DE-9549-AC35-D69C1BA160A5}" srcOrd="0" destOrd="0" presId="urn:microsoft.com/office/officeart/2005/8/layout/cycle1"/>
    <dgm:cxn modelId="{2660DF33-DFB0-FF45-9E7A-090B9D2F7EBB}" type="presOf" srcId="{B577908B-383E-714D-8133-3B51D7AED923}" destId="{5D4975FA-0830-F940-9EC4-B69D0EF14E36}" srcOrd="0" destOrd="0" presId="urn:microsoft.com/office/officeart/2005/8/layout/cycle1"/>
    <dgm:cxn modelId="{614D4646-706E-A943-A0AD-1FFD1811F04E}" type="presOf" srcId="{CED03B2C-0C2D-904D-9ACF-A8138F89D949}" destId="{6594A75A-DC40-1849-B50C-3544D8673B45}" srcOrd="0" destOrd="0" presId="urn:microsoft.com/office/officeart/2005/8/layout/cycle1"/>
    <dgm:cxn modelId="{87451B54-E65E-9C48-9B54-6EFFDBF811F8}" srcId="{69524A9F-3E27-4E4E-B13E-C2C9748D636E}" destId="{D730330C-1BF1-8949-972B-C4B94A98B47C}" srcOrd="2" destOrd="0" parTransId="{6883CD5C-30E3-DD4E-8A3E-D46865BB583D}" sibTransId="{E4E5105A-9570-D348-BB81-9668EF2DFA3B}"/>
    <dgm:cxn modelId="{C2291B60-0DE2-9341-B9C4-6A7542736415}" srcId="{69524A9F-3E27-4E4E-B13E-C2C9748D636E}" destId="{B577908B-383E-714D-8133-3B51D7AED923}" srcOrd="3" destOrd="0" parTransId="{C263BA56-7ED9-8043-95B2-968E463EEFC0}" sibTransId="{B0F215DA-ED85-0144-A15F-9FC8F07A0624}"/>
    <dgm:cxn modelId="{5FF51D78-B0AB-B64F-A233-623519702B8D}" srcId="{69524A9F-3E27-4E4E-B13E-C2C9748D636E}" destId="{EDE99855-D89B-6846-A671-A32FC4BE934C}" srcOrd="1" destOrd="0" parTransId="{F079BE46-2560-1D49-A884-3DF650C1EAA1}" sibTransId="{CED03B2C-0C2D-904D-9ACF-A8138F89D949}"/>
    <dgm:cxn modelId="{FC21D67C-6240-D84D-A38A-CDBE4C45A857}" type="presOf" srcId="{6C3D387F-1E50-C147-B572-7C409B18B672}" destId="{E91B1381-94F6-7549-8F8E-571236C1FA2B}" srcOrd="0" destOrd="0" presId="urn:microsoft.com/office/officeart/2005/8/layout/cycle1"/>
    <dgm:cxn modelId="{2E8DCA81-0166-914F-A8F9-2688593A2FE2}" srcId="{69524A9F-3E27-4E4E-B13E-C2C9748D636E}" destId="{6C3D387F-1E50-C147-B572-7C409B18B672}" srcOrd="0" destOrd="0" parTransId="{E7C818E7-15BB-E242-BC06-3B946FBACC36}" sibTransId="{B9FA202D-5F81-4047-87D4-65EB294E5D36}"/>
    <dgm:cxn modelId="{71461196-8B7F-6946-82FB-B33A7FC9B49F}" type="presOf" srcId="{B0F215DA-ED85-0144-A15F-9FC8F07A0624}" destId="{313BF90E-2C46-5B42-96CC-745677FADC5F}" srcOrd="0" destOrd="0" presId="urn:microsoft.com/office/officeart/2005/8/layout/cycle1"/>
    <dgm:cxn modelId="{D20872D7-5BD4-CB40-9639-85707CFDA275}" type="presOf" srcId="{B9FA202D-5F81-4047-87D4-65EB294E5D36}" destId="{EB1A10D6-8959-784E-A113-2BC2D98CBC87}" srcOrd="0" destOrd="0" presId="urn:microsoft.com/office/officeart/2005/8/layout/cycle1"/>
    <dgm:cxn modelId="{FF977749-35BB-A04E-A62C-FBB6E857AB2D}" type="presParOf" srcId="{C2E1D023-AFC6-7646-AF33-0ECE2ACAF68A}" destId="{904904E8-E7BB-C24F-ACCB-E27A48876618}" srcOrd="0" destOrd="0" presId="urn:microsoft.com/office/officeart/2005/8/layout/cycle1"/>
    <dgm:cxn modelId="{93D47AFC-B9E1-BF41-81E8-70E209D3005F}" type="presParOf" srcId="{C2E1D023-AFC6-7646-AF33-0ECE2ACAF68A}" destId="{E91B1381-94F6-7549-8F8E-571236C1FA2B}" srcOrd="1" destOrd="0" presId="urn:microsoft.com/office/officeart/2005/8/layout/cycle1"/>
    <dgm:cxn modelId="{1C4D0B7E-6BCF-C448-911C-CED99472C227}" type="presParOf" srcId="{C2E1D023-AFC6-7646-AF33-0ECE2ACAF68A}" destId="{EB1A10D6-8959-784E-A113-2BC2D98CBC87}" srcOrd="2" destOrd="0" presId="urn:microsoft.com/office/officeart/2005/8/layout/cycle1"/>
    <dgm:cxn modelId="{34090DE0-6987-AA4F-8F53-6462C611B3E3}" type="presParOf" srcId="{C2E1D023-AFC6-7646-AF33-0ECE2ACAF68A}" destId="{7A8CA6DE-7099-A149-B168-A4D8093C5813}" srcOrd="3" destOrd="0" presId="urn:microsoft.com/office/officeart/2005/8/layout/cycle1"/>
    <dgm:cxn modelId="{544A5827-D3CA-DB43-B7BA-BC9021A38D55}" type="presParOf" srcId="{C2E1D023-AFC6-7646-AF33-0ECE2ACAF68A}" destId="{E761003C-51C8-0949-A58F-35D732FCA9E5}" srcOrd="4" destOrd="0" presId="urn:microsoft.com/office/officeart/2005/8/layout/cycle1"/>
    <dgm:cxn modelId="{778437F2-A558-5E46-8C25-4A04EB50ECE5}" type="presParOf" srcId="{C2E1D023-AFC6-7646-AF33-0ECE2ACAF68A}" destId="{6594A75A-DC40-1849-B50C-3544D8673B45}" srcOrd="5" destOrd="0" presId="urn:microsoft.com/office/officeart/2005/8/layout/cycle1"/>
    <dgm:cxn modelId="{3ECA7485-2A21-FF47-9FB1-7E4E1CB9C70F}" type="presParOf" srcId="{C2E1D023-AFC6-7646-AF33-0ECE2ACAF68A}" destId="{F0E7482E-036C-324A-B829-7599183B494C}" srcOrd="6" destOrd="0" presId="urn:microsoft.com/office/officeart/2005/8/layout/cycle1"/>
    <dgm:cxn modelId="{940A80E9-A55D-1946-BCC6-515190843A48}" type="presParOf" srcId="{C2E1D023-AFC6-7646-AF33-0ECE2ACAF68A}" destId="{6BE15E3B-A6DE-9549-AC35-D69C1BA160A5}" srcOrd="7" destOrd="0" presId="urn:microsoft.com/office/officeart/2005/8/layout/cycle1"/>
    <dgm:cxn modelId="{0F29CD9C-C860-D043-92DD-0D79A88D7987}" type="presParOf" srcId="{C2E1D023-AFC6-7646-AF33-0ECE2ACAF68A}" destId="{41BC24FA-DBA2-1E4D-80B9-CC5AEDE21E7C}" srcOrd="8" destOrd="0" presId="urn:microsoft.com/office/officeart/2005/8/layout/cycle1"/>
    <dgm:cxn modelId="{AE6C8D5B-7536-FA4A-A324-8B9BF6056425}" type="presParOf" srcId="{C2E1D023-AFC6-7646-AF33-0ECE2ACAF68A}" destId="{553B9D39-33AF-AC48-B15B-5534BA4FF395}" srcOrd="9" destOrd="0" presId="urn:microsoft.com/office/officeart/2005/8/layout/cycle1"/>
    <dgm:cxn modelId="{0C8C4425-4E27-6842-801B-D1550E092E83}" type="presParOf" srcId="{C2E1D023-AFC6-7646-AF33-0ECE2ACAF68A}" destId="{5D4975FA-0830-F940-9EC4-B69D0EF14E36}" srcOrd="10" destOrd="0" presId="urn:microsoft.com/office/officeart/2005/8/layout/cycle1"/>
    <dgm:cxn modelId="{43D9010D-38A2-F742-9D79-D6BE61AD78B6}" type="presParOf" srcId="{C2E1D023-AFC6-7646-AF33-0ECE2ACAF68A}" destId="{313BF90E-2C46-5B42-96CC-745677FADC5F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7CDDD7-33D5-8E4A-A735-C6B8A9B53200}">
      <dsp:nvSpPr>
        <dsp:cNvPr id="0" name=""/>
        <dsp:cNvSpPr/>
      </dsp:nvSpPr>
      <dsp:spPr>
        <a:xfrm rot="5400000">
          <a:off x="959676" y="796538"/>
          <a:ext cx="685641" cy="78057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78B334-77DE-7341-BF83-F10E04E341F3}">
      <dsp:nvSpPr>
        <dsp:cNvPr id="0" name=""/>
        <dsp:cNvSpPr/>
      </dsp:nvSpPr>
      <dsp:spPr>
        <a:xfrm>
          <a:off x="778022" y="36491"/>
          <a:ext cx="1154216" cy="80791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bg1"/>
              </a:solidFill>
            </a:rPr>
            <a:t>Analysis</a:t>
          </a:r>
        </a:p>
      </dsp:txBody>
      <dsp:txXfrm>
        <a:off x="817468" y="75937"/>
        <a:ext cx="1075324" cy="729021"/>
      </dsp:txXfrm>
    </dsp:sp>
    <dsp:sp modelId="{5141F424-596E-7747-9E10-FC17984AD192}">
      <dsp:nvSpPr>
        <dsp:cNvPr id="0" name=""/>
        <dsp:cNvSpPr/>
      </dsp:nvSpPr>
      <dsp:spPr>
        <a:xfrm>
          <a:off x="2042234" y="66829"/>
          <a:ext cx="2799353" cy="652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kern="1200" dirty="0">
              <a:solidFill>
                <a:schemeClr val="bg1"/>
              </a:solidFill>
            </a:rPr>
            <a:t>Familiarize with the problem</a:t>
          </a:r>
        </a:p>
      </dsp:txBody>
      <dsp:txXfrm>
        <a:off x="2042234" y="66829"/>
        <a:ext cx="2799353" cy="652991"/>
      </dsp:txXfrm>
    </dsp:sp>
    <dsp:sp modelId="{B8821B1B-4896-8243-AB4B-6AD63E54D5B0}">
      <dsp:nvSpPr>
        <dsp:cNvPr id="0" name=""/>
        <dsp:cNvSpPr/>
      </dsp:nvSpPr>
      <dsp:spPr>
        <a:xfrm rot="5400000">
          <a:off x="2387016" y="1704092"/>
          <a:ext cx="685641" cy="78057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11E52D-102A-5C4A-9A1B-ABA6EA0820CC}">
      <dsp:nvSpPr>
        <dsp:cNvPr id="0" name=""/>
        <dsp:cNvSpPr/>
      </dsp:nvSpPr>
      <dsp:spPr>
        <a:xfrm>
          <a:off x="2205363" y="944045"/>
          <a:ext cx="1154216" cy="80791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bg1"/>
              </a:solidFill>
            </a:rPr>
            <a:t>Design</a:t>
          </a:r>
        </a:p>
      </dsp:txBody>
      <dsp:txXfrm>
        <a:off x="2244809" y="983491"/>
        <a:ext cx="1075324" cy="729021"/>
      </dsp:txXfrm>
    </dsp:sp>
    <dsp:sp modelId="{BA323700-5C47-3B46-AB85-0CE83AC32C40}">
      <dsp:nvSpPr>
        <dsp:cNvPr id="0" name=""/>
        <dsp:cNvSpPr/>
      </dsp:nvSpPr>
      <dsp:spPr>
        <a:xfrm>
          <a:off x="3523343" y="1052239"/>
          <a:ext cx="2131289" cy="652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kern="1200" dirty="0">
              <a:solidFill>
                <a:schemeClr val="bg1"/>
              </a:solidFill>
            </a:rPr>
            <a:t>Identify a solution</a:t>
          </a:r>
        </a:p>
      </dsp:txBody>
      <dsp:txXfrm>
        <a:off x="3523343" y="1052239"/>
        <a:ext cx="2131289" cy="652991"/>
      </dsp:txXfrm>
    </dsp:sp>
    <dsp:sp modelId="{0A8BE744-B60D-0A46-9454-E0AC7A793D3D}">
      <dsp:nvSpPr>
        <dsp:cNvPr id="0" name=""/>
        <dsp:cNvSpPr/>
      </dsp:nvSpPr>
      <dsp:spPr>
        <a:xfrm rot="5400000">
          <a:off x="3814357" y="2611646"/>
          <a:ext cx="685641" cy="78057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2B6A7D-4A4C-BB44-8E79-389AA9BC9834}">
      <dsp:nvSpPr>
        <dsp:cNvPr id="0" name=""/>
        <dsp:cNvSpPr/>
      </dsp:nvSpPr>
      <dsp:spPr>
        <a:xfrm>
          <a:off x="3632704" y="1851599"/>
          <a:ext cx="1154216" cy="80791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bg1"/>
              </a:solidFill>
            </a:rPr>
            <a:t>implementation</a:t>
          </a:r>
        </a:p>
      </dsp:txBody>
      <dsp:txXfrm>
        <a:off x="3672150" y="1891045"/>
        <a:ext cx="1075324" cy="729021"/>
      </dsp:txXfrm>
    </dsp:sp>
    <dsp:sp modelId="{903B9912-1D57-404A-8859-0738B992F300}">
      <dsp:nvSpPr>
        <dsp:cNvPr id="0" name=""/>
        <dsp:cNvSpPr/>
      </dsp:nvSpPr>
      <dsp:spPr>
        <a:xfrm>
          <a:off x="4969508" y="1900639"/>
          <a:ext cx="2203877" cy="652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kern="1200" dirty="0">
              <a:solidFill>
                <a:schemeClr val="bg1"/>
              </a:solidFill>
            </a:rPr>
            <a:t>Write the code</a:t>
          </a:r>
        </a:p>
      </dsp:txBody>
      <dsp:txXfrm>
        <a:off x="4969508" y="1900639"/>
        <a:ext cx="2203877" cy="652991"/>
      </dsp:txXfrm>
    </dsp:sp>
    <dsp:sp modelId="{74386B8D-A6C8-6C46-9B65-DE106EE6559A}">
      <dsp:nvSpPr>
        <dsp:cNvPr id="0" name=""/>
        <dsp:cNvSpPr/>
      </dsp:nvSpPr>
      <dsp:spPr>
        <a:xfrm rot="5400000">
          <a:off x="5241698" y="3519200"/>
          <a:ext cx="685641" cy="78057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C96D85-9062-BA4E-830F-979B09B7C9EA}">
      <dsp:nvSpPr>
        <dsp:cNvPr id="0" name=""/>
        <dsp:cNvSpPr/>
      </dsp:nvSpPr>
      <dsp:spPr>
        <a:xfrm>
          <a:off x="5060045" y="2759153"/>
          <a:ext cx="1154216" cy="80791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bg1"/>
              </a:solidFill>
            </a:rPr>
            <a:t>Testing</a:t>
          </a:r>
        </a:p>
      </dsp:txBody>
      <dsp:txXfrm>
        <a:off x="5099491" y="2798599"/>
        <a:ext cx="1075324" cy="729021"/>
      </dsp:txXfrm>
    </dsp:sp>
    <dsp:sp modelId="{105B9565-719C-B94F-B873-5C0FDA4D792F}">
      <dsp:nvSpPr>
        <dsp:cNvPr id="0" name=""/>
        <dsp:cNvSpPr/>
      </dsp:nvSpPr>
      <dsp:spPr>
        <a:xfrm>
          <a:off x="6336580" y="2818308"/>
          <a:ext cx="2120762" cy="652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kern="1200" dirty="0">
              <a:solidFill>
                <a:schemeClr val="bg1"/>
              </a:solidFill>
            </a:rPr>
            <a:t>Confirm that it works</a:t>
          </a:r>
        </a:p>
      </dsp:txBody>
      <dsp:txXfrm>
        <a:off x="6336580" y="2818308"/>
        <a:ext cx="2120762" cy="652991"/>
      </dsp:txXfrm>
    </dsp:sp>
    <dsp:sp modelId="{D8611445-07D5-3F45-867F-F1FC31A4067B}">
      <dsp:nvSpPr>
        <dsp:cNvPr id="0" name=""/>
        <dsp:cNvSpPr/>
      </dsp:nvSpPr>
      <dsp:spPr>
        <a:xfrm rot="5400000">
          <a:off x="6669039" y="4426754"/>
          <a:ext cx="685641" cy="78057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BE0D08-226A-6F40-8A57-C0622EC0DA9B}">
      <dsp:nvSpPr>
        <dsp:cNvPr id="0" name=""/>
        <dsp:cNvSpPr/>
      </dsp:nvSpPr>
      <dsp:spPr>
        <a:xfrm>
          <a:off x="6487385" y="3666707"/>
          <a:ext cx="1154216" cy="80791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bg1"/>
              </a:solidFill>
            </a:rPr>
            <a:t>Deployment</a:t>
          </a:r>
        </a:p>
      </dsp:txBody>
      <dsp:txXfrm>
        <a:off x="6526831" y="3706153"/>
        <a:ext cx="1075324" cy="729021"/>
      </dsp:txXfrm>
    </dsp:sp>
    <dsp:sp modelId="{B4D31295-87A2-CF42-A8F7-2F75F72C08B9}">
      <dsp:nvSpPr>
        <dsp:cNvPr id="0" name=""/>
        <dsp:cNvSpPr/>
      </dsp:nvSpPr>
      <dsp:spPr>
        <a:xfrm>
          <a:off x="7822885" y="3776619"/>
          <a:ext cx="1414820" cy="652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kern="1200" dirty="0">
              <a:solidFill>
                <a:schemeClr val="bg1"/>
              </a:solidFill>
            </a:rPr>
            <a:t>Release the software</a:t>
          </a:r>
        </a:p>
      </dsp:txBody>
      <dsp:txXfrm>
        <a:off x="7822885" y="3776619"/>
        <a:ext cx="1414820" cy="652991"/>
      </dsp:txXfrm>
    </dsp:sp>
    <dsp:sp modelId="{1177B7A0-80F0-304B-AE6E-AB37EEF40728}">
      <dsp:nvSpPr>
        <dsp:cNvPr id="0" name=""/>
        <dsp:cNvSpPr/>
      </dsp:nvSpPr>
      <dsp:spPr>
        <a:xfrm>
          <a:off x="7914726" y="4574261"/>
          <a:ext cx="1154216" cy="80791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bg1"/>
              </a:solidFill>
            </a:rPr>
            <a:t>Maintenance</a:t>
          </a:r>
        </a:p>
      </dsp:txBody>
      <dsp:txXfrm>
        <a:off x="7954172" y="4613707"/>
        <a:ext cx="1075324" cy="729021"/>
      </dsp:txXfrm>
    </dsp:sp>
    <dsp:sp modelId="{76FD7105-6510-D242-95B0-3AC839B53944}">
      <dsp:nvSpPr>
        <dsp:cNvPr id="0" name=""/>
        <dsp:cNvSpPr/>
      </dsp:nvSpPr>
      <dsp:spPr>
        <a:xfrm>
          <a:off x="9356750" y="4648839"/>
          <a:ext cx="1781659" cy="652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>
              <a:solidFill>
                <a:schemeClr val="bg1"/>
              </a:solidFill>
            </a:rPr>
            <a:t>Fix bugs and update</a:t>
          </a:r>
        </a:p>
      </dsp:txBody>
      <dsp:txXfrm>
        <a:off x="9356750" y="4648839"/>
        <a:ext cx="1781659" cy="6529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1B1381-94F6-7549-8F8E-571236C1FA2B}">
      <dsp:nvSpPr>
        <dsp:cNvPr id="0" name=""/>
        <dsp:cNvSpPr/>
      </dsp:nvSpPr>
      <dsp:spPr>
        <a:xfrm>
          <a:off x="4735144" y="121283"/>
          <a:ext cx="1916906" cy="1916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>
              <a:solidFill>
                <a:schemeClr val="bg1"/>
              </a:solidFill>
            </a:rPr>
            <a:t>Develop</a:t>
          </a:r>
        </a:p>
      </dsp:txBody>
      <dsp:txXfrm>
        <a:off x="4735144" y="121283"/>
        <a:ext cx="1916906" cy="1916906"/>
      </dsp:txXfrm>
    </dsp:sp>
    <dsp:sp modelId="{EB1A10D6-8959-784E-A113-2BC2D98CBC87}">
      <dsp:nvSpPr>
        <dsp:cNvPr id="0" name=""/>
        <dsp:cNvSpPr/>
      </dsp:nvSpPr>
      <dsp:spPr>
        <a:xfrm>
          <a:off x="1354454" y="-211"/>
          <a:ext cx="5419090" cy="5419090"/>
        </a:xfrm>
        <a:prstGeom prst="circularArrow">
          <a:avLst>
            <a:gd name="adj1" fmla="val 6898"/>
            <a:gd name="adj2" fmla="val 465012"/>
            <a:gd name="adj3" fmla="val 550847"/>
            <a:gd name="adj4" fmla="val 20584141"/>
            <a:gd name="adj5" fmla="val 804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61003C-51C8-0949-A58F-35D732FCA9E5}">
      <dsp:nvSpPr>
        <dsp:cNvPr id="0" name=""/>
        <dsp:cNvSpPr/>
      </dsp:nvSpPr>
      <dsp:spPr>
        <a:xfrm>
          <a:off x="4735144" y="3380477"/>
          <a:ext cx="1916906" cy="1916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>
              <a:solidFill>
                <a:schemeClr val="bg1"/>
              </a:solidFill>
            </a:rPr>
            <a:t>Test</a:t>
          </a:r>
        </a:p>
      </dsp:txBody>
      <dsp:txXfrm>
        <a:off x="4735144" y="3380477"/>
        <a:ext cx="1916906" cy="1916906"/>
      </dsp:txXfrm>
    </dsp:sp>
    <dsp:sp modelId="{6594A75A-DC40-1849-B50C-3544D8673B45}">
      <dsp:nvSpPr>
        <dsp:cNvPr id="0" name=""/>
        <dsp:cNvSpPr/>
      </dsp:nvSpPr>
      <dsp:spPr>
        <a:xfrm>
          <a:off x="1354454" y="-211"/>
          <a:ext cx="5419090" cy="5419090"/>
        </a:xfrm>
        <a:prstGeom prst="circularArrow">
          <a:avLst>
            <a:gd name="adj1" fmla="val 6898"/>
            <a:gd name="adj2" fmla="val 465012"/>
            <a:gd name="adj3" fmla="val 5950847"/>
            <a:gd name="adj4" fmla="val 4384141"/>
            <a:gd name="adj5" fmla="val 804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E15E3B-A6DE-9549-AC35-D69C1BA160A5}">
      <dsp:nvSpPr>
        <dsp:cNvPr id="0" name=""/>
        <dsp:cNvSpPr/>
      </dsp:nvSpPr>
      <dsp:spPr>
        <a:xfrm>
          <a:off x="1475949" y="3380477"/>
          <a:ext cx="1916906" cy="1916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>
              <a:solidFill>
                <a:schemeClr val="bg1"/>
              </a:solidFill>
            </a:rPr>
            <a:t>Release</a:t>
          </a:r>
        </a:p>
      </dsp:txBody>
      <dsp:txXfrm>
        <a:off x="1475949" y="3380477"/>
        <a:ext cx="1916906" cy="1916906"/>
      </dsp:txXfrm>
    </dsp:sp>
    <dsp:sp modelId="{41BC24FA-DBA2-1E4D-80B9-CC5AEDE21E7C}">
      <dsp:nvSpPr>
        <dsp:cNvPr id="0" name=""/>
        <dsp:cNvSpPr/>
      </dsp:nvSpPr>
      <dsp:spPr>
        <a:xfrm>
          <a:off x="1354454" y="-211"/>
          <a:ext cx="5419090" cy="5419090"/>
        </a:xfrm>
        <a:prstGeom prst="circularArrow">
          <a:avLst>
            <a:gd name="adj1" fmla="val 6898"/>
            <a:gd name="adj2" fmla="val 465012"/>
            <a:gd name="adj3" fmla="val 11350847"/>
            <a:gd name="adj4" fmla="val 9784141"/>
            <a:gd name="adj5" fmla="val 804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4975FA-0830-F940-9EC4-B69D0EF14E36}">
      <dsp:nvSpPr>
        <dsp:cNvPr id="0" name=""/>
        <dsp:cNvSpPr/>
      </dsp:nvSpPr>
      <dsp:spPr>
        <a:xfrm>
          <a:off x="1475949" y="121283"/>
          <a:ext cx="1916906" cy="1916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>
              <a:solidFill>
                <a:schemeClr val="bg1"/>
              </a:solidFill>
            </a:rPr>
            <a:t>Adapt</a:t>
          </a:r>
        </a:p>
      </dsp:txBody>
      <dsp:txXfrm>
        <a:off x="1475949" y="121283"/>
        <a:ext cx="1916906" cy="1916906"/>
      </dsp:txXfrm>
    </dsp:sp>
    <dsp:sp modelId="{313BF90E-2C46-5B42-96CC-745677FADC5F}">
      <dsp:nvSpPr>
        <dsp:cNvPr id="0" name=""/>
        <dsp:cNvSpPr/>
      </dsp:nvSpPr>
      <dsp:spPr>
        <a:xfrm>
          <a:off x="1399270" y="59506"/>
          <a:ext cx="5419090" cy="5419090"/>
        </a:xfrm>
        <a:prstGeom prst="circularArrow">
          <a:avLst>
            <a:gd name="adj1" fmla="val 6898"/>
            <a:gd name="adj2" fmla="val 465012"/>
            <a:gd name="adj3" fmla="val 16750847"/>
            <a:gd name="adj4" fmla="val 15184141"/>
            <a:gd name="adj5" fmla="val 804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77EA1514-F326-1840-B15D-D4720038598B}" type="datetimeFigureOut">
              <a:rPr lang="en-US" smtClean="0"/>
              <a:t>3/25/25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BA3E024E-F835-6D45-89C3-0E2F93EE799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57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3E024E-F835-6D45-89C3-0E2F93EE799A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E8AF7CA-B53A-442A-A928-F7DF1261151C}" type="datetime1">
              <a:rPr lang="en-AU" smtClean="0"/>
              <a:t>25/3/2025</a:t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IoT Week 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356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E024E-F835-6D45-89C3-0E2F93EE799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46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E024E-F835-6D45-89C3-0E2F93EE799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00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E024E-F835-6D45-89C3-0E2F93EE799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084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https://git-</a:t>
            </a:r>
            <a:r>
              <a:rPr lang="en-US" dirty="0" err="1"/>
              <a:t>scm.com</a:t>
            </a:r>
            <a:r>
              <a:rPr lang="en-US" dirty="0"/>
              <a:t>/book/</a:t>
            </a:r>
            <a:r>
              <a:rPr lang="en-US" dirty="0" err="1"/>
              <a:t>en</a:t>
            </a:r>
            <a:r>
              <a:rPr lang="en-US"/>
              <a:t>/v2/Git-Basics-Tagging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E024E-F835-6D45-89C3-0E2F93EE799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723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C6357-ED10-E64D-E808-8E9E0945F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90D4BB-9BBA-E4F3-DB47-96F649B3E7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079F3C-7753-1D62-65BB-B19DEB0DAA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tag v1.0.0</a:t>
            </a:r>
          </a:p>
          <a:p>
            <a:r>
              <a:rPr lang="en-US" dirty="0"/>
              <a:t>git push origin v1.0.0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77931-F4F3-317E-5286-BE12E5659B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E024E-F835-6D45-89C3-0E2F93EE799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198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semver.org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E024E-F835-6D45-89C3-0E2F93EE799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185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 userDrawn="1"/>
        </p:nvSpPr>
        <p:spPr>
          <a:xfrm>
            <a:off x="920424" y="691642"/>
            <a:ext cx="10360351" cy="5616575"/>
          </a:xfrm>
          <a:prstGeom prst="roundRect">
            <a:avLst>
              <a:gd name="adj" fmla="val 766"/>
            </a:avLst>
          </a:prstGeom>
          <a:solidFill>
            <a:srgbClr val="D81C24">
              <a:alpha val="14902"/>
            </a:srgbClr>
          </a:solidFill>
          <a:ln>
            <a:solidFill>
              <a:srgbClr val="D81C2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89C6-6277-454E-AECF-6C3872A9450F}" type="datetimeFigureOut">
              <a:rPr lang="en-US" smtClean="0"/>
              <a:t>3/25/25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F46F4-8938-5C4A-A3E0-434D3C3588F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51133" y="1293778"/>
            <a:ext cx="10084038" cy="1396829"/>
          </a:xfrm>
          <a:prstGeom prst="rect">
            <a:avLst/>
          </a:prstGeom>
          <a:noFill/>
        </p:spPr>
        <p:txBody>
          <a:bodyPr anchor="t"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en-AU" noProof="0" dirty="0"/>
              <a:t>Session/Presentation Title</a:t>
            </a:r>
          </a:p>
        </p:txBody>
      </p:sp>
      <p:sp>
        <p:nvSpPr>
          <p:cNvPr id="10" name="Table Placeholder 9"/>
          <p:cNvSpPr>
            <a:spLocks noGrp="1"/>
          </p:cNvSpPr>
          <p:nvPr>
            <p:ph type="tbl" sz="quarter" idx="13" hasCustomPrompt="1"/>
          </p:nvPr>
        </p:nvSpPr>
        <p:spPr>
          <a:xfrm>
            <a:off x="1051131" y="4732016"/>
            <a:ext cx="10084039" cy="1450021"/>
          </a:xfrm>
          <a:noFill/>
        </p:spPr>
        <p:txBody>
          <a:bodyPr anchor="t">
            <a:normAutofit/>
          </a:bodyPr>
          <a:lstStyle>
            <a:lvl1pPr marL="0" indent="0">
              <a:buNone/>
              <a:defRPr sz="14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AU" dirty="0"/>
              <a:t>Replace this with a table of units – 2 columns – National ID and 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51132" y="819761"/>
            <a:ext cx="10084039" cy="341659"/>
          </a:xfrm>
          <a:noFill/>
        </p:spPr>
        <p:txBody>
          <a:bodyPr anchor="ctr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Week/Session 00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1051130" y="4211303"/>
            <a:ext cx="10084038" cy="428986"/>
          </a:xfrm>
          <a:noFill/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AU" sz="1600" b="0" dirty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noProof="0" dirty="0"/>
              <a:t>Cluster Name</a:t>
            </a:r>
            <a:endParaRPr lang="en-AU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051132" y="2852738"/>
            <a:ext cx="1871530" cy="57230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indent="0">
              <a:spcBef>
                <a:spcPct val="20000"/>
              </a:spcBef>
              <a:buFont typeface="Arial"/>
              <a:buNone/>
              <a:defRPr sz="2800" baseline="0">
                <a:solidFill>
                  <a:schemeClr val="bg1">
                    <a:lumMod val="75000"/>
                  </a:schemeClr>
                </a:solidFill>
              </a:defRPr>
            </a:lvl1pPr>
            <a:lvl2pPr indent="0" algn="ctr">
              <a:spcBef>
                <a:spcPct val="20000"/>
              </a:spcBef>
              <a:buFont typeface="Arial"/>
              <a:buNone/>
              <a:defRPr sz="2800" baseline="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/>
              <a:buNone/>
              <a:defRPr sz="2400" baseline="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/>
              <a:buNone/>
              <a:defRPr sz="2000" baseline="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/>
              <a:buNone/>
              <a:defRPr sz="2000" baseline="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z="20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Presented by: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2991027" y="2862841"/>
            <a:ext cx="8144143" cy="56220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3200" b="1" noProof="0" dirty="0">
                <a:solidFill>
                  <a:schemeClr val="bg1">
                    <a:lumMod val="95000"/>
                  </a:schemeClr>
                </a:solidFill>
              </a:rPr>
              <a:t>Given &amp; Last Name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7" hasCustomPrompt="1"/>
          </p:nvPr>
        </p:nvSpPr>
        <p:spPr>
          <a:xfrm>
            <a:off x="1050925" y="3516767"/>
            <a:ext cx="10083800" cy="602809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AU" sz="2000" dirty="0" smtClean="0">
                <a:latin typeface="+mj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3200" b="1" dirty="0">
                <a:solidFill>
                  <a:schemeClr val="bg1">
                    <a:lumMod val="85000"/>
                  </a:schemeClr>
                </a:solidFill>
              </a:rPr>
              <a:t>Course ID and Title</a:t>
            </a:r>
          </a:p>
        </p:txBody>
      </p:sp>
    </p:spTree>
    <p:extLst>
      <p:ext uri="{BB962C8B-B14F-4D97-AF65-F5344CB8AC3E}">
        <p14:creationId xmlns:p14="http://schemas.microsoft.com/office/powerpoint/2010/main" val="41900696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574" userDrawn="1">
          <p15:clr>
            <a:srgbClr val="FBAE40"/>
          </p15:clr>
        </p15:guide>
        <p15:guide id="4" pos="7106" userDrawn="1">
          <p15:clr>
            <a:srgbClr val="FBAE40"/>
          </p15:clr>
        </p15:guide>
        <p15:guide id="5" orient="horz" pos="436" userDrawn="1">
          <p15:clr>
            <a:srgbClr val="FBAE40"/>
          </p15:clr>
        </p15:guide>
        <p15:guide id="6" orient="horz" pos="3974" userDrawn="1">
          <p15:clr>
            <a:srgbClr val="FBAE40"/>
          </p15:clr>
        </p15:guide>
        <p15:guide id="7" orient="horz" pos="17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73062"/>
            <a:ext cx="7212496" cy="491187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89C6-6277-454E-AECF-6C3872A9450F}" type="datetimeFigureOut">
              <a:rPr lang="en-US" smtClean="0"/>
              <a:t>3/25/25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F46F4-8938-5C4A-A3E0-434D3C3588F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C9126EA6-A663-AD41-9474-BAFD5F86078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6528" y="973063"/>
            <a:ext cx="3030587" cy="4911873"/>
          </a:xfrm>
          <a:prstGeom prst="roundRect">
            <a:avLst>
              <a:gd name="adj" fmla="val 3523"/>
            </a:avLst>
          </a:prstGeom>
          <a:blipFill>
            <a:blip r:embed="rId2"/>
            <a:stretch>
              <a:fillRect l="16" r="16"/>
            </a:stretch>
          </a:blipFill>
          <a:ln>
            <a:solidFill>
              <a:srgbClr val="D8262E">
                <a:alpha val="50196"/>
              </a:srgbClr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989589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89C6-6277-454E-AECF-6C3872A9450F}" type="datetimeFigureOut">
              <a:rPr lang="en-US" smtClean="0"/>
              <a:t>3/25/25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F46F4-8938-5C4A-A3E0-434D3C3588F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9126EA6-A663-AD41-9474-BAFD5F86078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" y="710508"/>
            <a:ext cx="10972800" cy="4948123"/>
          </a:xfrm>
          <a:prstGeom prst="roundRect">
            <a:avLst>
              <a:gd name="adj" fmla="val 1876"/>
            </a:avLst>
          </a:prstGeom>
          <a:blipFill>
            <a:blip r:embed="rId2"/>
            <a:stretch>
              <a:fillRect l="16" r="16"/>
            </a:stretch>
          </a:blipFill>
          <a:ln>
            <a:solidFill>
              <a:srgbClr val="D8262E">
                <a:alpha val="50196"/>
              </a:srgbClr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5755274"/>
            <a:ext cx="10972800" cy="52783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1800" b="1"/>
            </a:lvl1pPr>
          </a:lstStyle>
          <a:p>
            <a:r>
              <a:rPr lang="en-US" noProof="0"/>
              <a:t>Click to edit Master title style</a:t>
            </a:r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182468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89C6-6277-454E-AECF-6C3872A9450F}" type="datetimeFigureOut">
              <a:rPr lang="en-US" smtClean="0"/>
              <a:t>3/25/25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F46F4-8938-5C4A-A3E0-434D3C3588F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D779252-2DB5-164E-B413-9653D35CC4E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253685" y="672443"/>
            <a:ext cx="3328716" cy="5395071"/>
          </a:xfrm>
          <a:prstGeom prst="roundRect">
            <a:avLst>
              <a:gd name="adj" fmla="val 4147"/>
            </a:avLst>
          </a:prstGeom>
          <a:blipFill>
            <a:blip r:embed="rId2">
              <a:alphaModFix/>
            </a:blip>
            <a:stretch>
              <a:fillRect l="16" r="16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FC5ADCF-7EA1-3644-9B75-D84582085E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671513"/>
            <a:ext cx="7416800" cy="539600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40789277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876053"/>
            <a:ext cx="6207659" cy="382380"/>
          </a:xfrm>
          <a:prstGeom prst="rect">
            <a:avLst/>
          </a:prstGeom>
        </p:spPr>
        <p:txBody>
          <a:bodyPr anchor="t"/>
          <a:lstStyle>
            <a:lvl1pPr algn="l">
              <a:defRPr sz="1800" b="1" cap="none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AU" noProof="0" dirty="0"/>
              <a:t>PRESENTATION TEMPLATE CREATED BY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89C6-6277-454E-AECF-6C3872A9450F}" type="datetimeFigureOut">
              <a:rPr lang="en-US" smtClean="0"/>
              <a:t>3/25/25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F46F4-8938-5C4A-A3E0-434D3C3588F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F7D5DACE-FF0F-2D46-93D3-295ECF1DA8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78086" y="873914"/>
            <a:ext cx="1561468" cy="1561468"/>
          </a:xfrm>
          <a:prstGeom prst="roundRect">
            <a:avLst>
              <a:gd name="adj" fmla="val 4112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rnd">
            <a:solidFill>
              <a:srgbClr val="D8262E">
                <a:alpha val="50000"/>
              </a:srgbClr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1358681"/>
            <a:ext cx="6207659" cy="633082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 noProof="0" dirty="0"/>
              <a:t>Adrian Gould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2101835"/>
            <a:ext cx="6207659" cy="333547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 noProof="0" dirty="0"/>
              <a:t>LECTURER SOFTWARE DEVELOPMENT, WEB DEVELOPMENT, IOT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4504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89C6-6277-454E-AECF-6C3872A9450F}" type="datetimeFigureOut">
              <a:rPr lang="en-US" smtClean="0"/>
              <a:t>3/25/25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F46F4-8938-5C4A-A3E0-434D3C3588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986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493776"/>
            <a:ext cx="4011084" cy="94132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493776"/>
            <a:ext cx="6815667" cy="56323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99615"/>
            <a:ext cx="4011084" cy="46265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89C6-6277-454E-AECF-6C3872A9450F}" type="datetimeFigureOut">
              <a:rPr lang="en-US" smtClean="0"/>
              <a:t>3/25/25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F46F4-8938-5C4A-A3E0-434D3C3588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2915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oundRect">
            <a:avLst>
              <a:gd name="adj" fmla="val 2544"/>
            </a:avLst>
          </a:prstGeom>
          <a:solidFill>
            <a:schemeClr val="tx2">
              <a:lumMod val="60000"/>
              <a:lumOff val="4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89C6-6277-454E-AECF-6C3872A9450F}" type="datetimeFigureOut">
              <a:rPr lang="en-US" smtClean="0"/>
              <a:t>3/25/25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F46F4-8938-5C4A-A3E0-434D3C3588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385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Week/Session 00 – Presentation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89C6-6277-454E-AECF-6C3872A9450F}" type="datetimeFigureOut">
              <a:rPr lang="en-AU" noProof="0" smtClean="0"/>
              <a:t>25/3/2025</a:t>
            </a:fld>
            <a:endParaRPr lang="en-A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F46F4-8938-5C4A-A3E0-434D3C3588F4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1471725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9892"/>
            <a:ext cx="10972800" cy="1003205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89C6-6277-454E-AECF-6C3872A9450F}" type="datetimeFigureOut">
              <a:rPr lang="en-US" smtClean="0"/>
              <a:t>3/25/25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F46F4-8938-5C4A-A3E0-434D3C3588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109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9892"/>
            <a:ext cx="10972800" cy="1003205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94618"/>
            <a:ext cx="10972800" cy="219169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89C6-6277-454E-AECF-6C3872A9450F}" type="datetimeFigureOut">
              <a:rPr lang="en-US" smtClean="0"/>
              <a:t>3/25/25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F46F4-8938-5C4A-A3E0-434D3C3588F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FB0483-D927-6C4B-9F8E-0CBFBED89EA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" y="4182975"/>
            <a:ext cx="10972800" cy="219169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527477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9892"/>
            <a:ext cx="10972800" cy="1003205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89C6-6277-454E-AECF-6C3872A9450F}" type="datetimeFigureOut">
              <a:rPr lang="en-US" smtClean="0"/>
              <a:t>3/25/25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F46F4-8938-5C4A-A3E0-434D3C3588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699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9892"/>
            <a:ext cx="10972800" cy="100320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89C6-6277-454E-AECF-6C3872A9450F}" type="datetimeFigureOut">
              <a:rPr lang="en-US" smtClean="0"/>
              <a:t>3/25/25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F46F4-8938-5C4A-A3E0-434D3C3588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379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406903"/>
            <a:ext cx="8514522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906713"/>
            <a:ext cx="8514522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89C6-6277-454E-AECF-6C3872A9450F}" type="datetimeFigureOut">
              <a:rPr lang="en-US" smtClean="0"/>
              <a:t>3/25/25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F46F4-8938-5C4A-A3E0-434D3C3588F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F7D5DACE-FF0F-2D46-93D3-295ECF1DA8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812656" y="2900636"/>
            <a:ext cx="1769744" cy="2868342"/>
          </a:xfrm>
          <a:prstGeom prst="roundRect">
            <a:avLst>
              <a:gd name="adj" fmla="val 4112"/>
            </a:avLst>
          </a:prstGeom>
          <a:blipFill>
            <a:blip r:embed="rId2"/>
            <a:stretch>
              <a:fillRect l="16" r="16"/>
            </a:stretch>
          </a:blipFill>
          <a:ln w="12700" cap="rnd">
            <a:solidFill>
              <a:srgbClr val="D8262E">
                <a:alpha val="50000"/>
              </a:srgbClr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644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9892"/>
            <a:ext cx="10972800" cy="1003205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65600" y="1600202"/>
            <a:ext cx="7416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89C6-6277-454E-AECF-6C3872A9450F}" type="datetimeFigureOut">
              <a:rPr lang="en-US" smtClean="0"/>
              <a:t>3/25/25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F46F4-8938-5C4A-A3E0-434D3C3588F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CB08A67E-3ED8-7842-9A36-FDA51ABEB2A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1" y="1600203"/>
            <a:ext cx="2792484" cy="4525963"/>
          </a:xfrm>
          <a:prstGeom prst="roundRect">
            <a:avLst>
              <a:gd name="adj" fmla="val 3374"/>
            </a:avLst>
          </a:prstGeom>
          <a:blipFill>
            <a:blip r:embed="rId2"/>
            <a:stretch>
              <a:fillRect l="16" r="16"/>
            </a:stretch>
          </a:blipFill>
          <a:ln>
            <a:solidFill>
              <a:srgbClr val="D8262E">
                <a:alpha val="50196"/>
              </a:srgbClr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4302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9892"/>
            <a:ext cx="10972800" cy="100320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89C6-6277-454E-AECF-6C3872A9450F}" type="datetimeFigureOut">
              <a:rPr lang="en-US" smtClean="0"/>
              <a:t>3/25/25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F46F4-8938-5C4A-A3E0-434D3C3588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58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94617"/>
            <a:ext cx="10972800" cy="45634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82040"/>
            <a:ext cx="2844800" cy="301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56F489C6-6277-454E-AECF-6C3872A9450F}" type="datetimeFigureOut">
              <a:rPr lang="en-US" smtClean="0"/>
              <a:pPr/>
              <a:t>3/25/25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82040"/>
            <a:ext cx="3860800" cy="301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482040"/>
            <a:ext cx="2844800" cy="301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741F46F4-8938-5C4A-A3E0-434D3C3588F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Placeholder 14">
            <a:extLst>
              <a:ext uri="{FF2B5EF4-FFF2-40B4-BE49-F238E27FC236}">
                <a16:creationId xmlns:a16="http://schemas.microsoft.com/office/drawing/2014/main" id="{ED1A118C-2DC5-9B4D-B303-C0863344B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77254"/>
            <a:ext cx="10972799" cy="1248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AC6D13-C18D-29E2-A4B3-45703AA194A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865813" y="63500"/>
            <a:ext cx="4889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OFFICIAL</a:t>
            </a:r>
          </a:p>
        </p:txBody>
      </p:sp>
    </p:spTree>
    <p:extLst>
      <p:ext uri="{BB962C8B-B14F-4D97-AF65-F5344CB8AC3E}">
        <p14:creationId xmlns:p14="http://schemas.microsoft.com/office/powerpoint/2010/main" val="701323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1" r:id="rId2"/>
    <p:sldLayoutId id="2147483650" r:id="rId3"/>
    <p:sldLayoutId id="2147483665" r:id="rId4"/>
    <p:sldLayoutId id="2147483652" r:id="rId5"/>
    <p:sldLayoutId id="2147483653" r:id="rId6"/>
    <p:sldLayoutId id="2147483661" r:id="rId7"/>
    <p:sldLayoutId id="2147483662" r:id="rId8"/>
    <p:sldLayoutId id="2147483654" r:id="rId9"/>
    <p:sldLayoutId id="2147483663" r:id="rId10"/>
    <p:sldLayoutId id="2147483664" r:id="rId11"/>
    <p:sldLayoutId id="2147483660" r:id="rId12"/>
    <p:sldLayoutId id="2147483668" r:id="rId13"/>
    <p:sldLayoutId id="2147483655" r:id="rId14"/>
    <p:sldLayoutId id="2147483656" r:id="rId15"/>
    <p:sldLayoutId id="214748365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4200" b="1" i="0" kern="1200" spc="50" baseline="0">
          <a:solidFill>
            <a:schemeClr val="bg1">
              <a:lumMod val="9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 baseline="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 baseline="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 baseline="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 baseline="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 baseline="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ventionalcommits.org/en/v1.0.0/#summary" TargetMode="External"/><Relationship Id="rId2" Type="http://schemas.openxmlformats.org/officeDocument/2006/relationships/hyperlink" Target="https://udacity.github.io/git-styleguide/#:~:text=Subjects%20should%20be%20no%20greater,change%3B%20not%20changed%20or%20changes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Development workflows and Git</a:t>
            </a:r>
            <a:endParaRPr lang="en-AU" dirty="0"/>
          </a:p>
        </p:txBody>
      </p:sp>
      <p:graphicFrame>
        <p:nvGraphicFramePr>
          <p:cNvPr id="20" name="Table Placeholder 19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863193679"/>
              </p:ext>
            </p:extLst>
          </p:nvPr>
        </p:nvGraphicFramePr>
        <p:xfrm>
          <a:off x="1050925" y="4732339"/>
          <a:ext cx="10084246" cy="828489"/>
        </p:xfrm>
        <a:graphic>
          <a:graphicData uri="http://schemas.openxmlformats.org/drawingml/2006/table">
            <a:tbl>
              <a:tblPr firstCol="1" bandRow="1">
                <a:tableStyleId>{0E3FDE45-AF77-4B5C-9715-49D594BDF05E}</a:tableStyleId>
              </a:tblPr>
              <a:tblGrid>
                <a:gridCol w="1718314">
                  <a:extLst>
                    <a:ext uri="{9D8B030D-6E8A-4147-A177-3AD203B41FA5}">
                      <a16:colId xmlns:a16="http://schemas.microsoft.com/office/drawing/2014/main" val="1432791058"/>
                    </a:ext>
                  </a:extLst>
                </a:gridCol>
                <a:gridCol w="8365932">
                  <a:extLst>
                    <a:ext uri="{9D8B030D-6E8A-4147-A177-3AD203B41FA5}">
                      <a16:colId xmlns:a16="http://schemas.microsoft.com/office/drawing/2014/main" val="517524959"/>
                    </a:ext>
                  </a:extLst>
                </a:gridCol>
              </a:tblGrid>
              <a:tr h="445717">
                <a:tc>
                  <a:txBody>
                    <a:bodyPr/>
                    <a:lstStyle/>
                    <a:p>
                      <a:pPr marR="4699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AU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ICTICT449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4699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AU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Use version control systems in development environments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02270444"/>
                  </a:ext>
                </a:extLst>
              </a:tr>
              <a:tr h="382772">
                <a:tc>
                  <a:txBody>
                    <a:bodyPr/>
                    <a:lstStyle/>
                    <a:p>
                      <a:pPr marR="4699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AU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ICTPRG430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4699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AU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Introductory object-oriented techniques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15138155"/>
                  </a:ext>
                </a:extLst>
              </a:tr>
            </a:tbl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Applied Programming in Python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/>
              <a:t>Various</a:t>
            </a:r>
          </a:p>
        </p:txBody>
      </p:sp>
      <p:sp>
        <p:nvSpPr>
          <p:cNvPr id="41" name="Content Placeholder 40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AU" dirty="0"/>
              <a:t>ICT40120 Certificate IV in Information Technology</a:t>
            </a:r>
          </a:p>
        </p:txBody>
      </p:sp>
    </p:spTree>
    <p:extLst>
      <p:ext uri="{BB962C8B-B14F-4D97-AF65-F5344CB8AC3E}">
        <p14:creationId xmlns:p14="http://schemas.microsoft.com/office/powerpoint/2010/main" val="1908322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n 3">
            <a:extLst>
              <a:ext uri="{FF2B5EF4-FFF2-40B4-BE49-F238E27FC236}">
                <a16:creationId xmlns:a16="http://schemas.microsoft.com/office/drawing/2014/main" id="{86FD90D9-DCC9-6D89-D859-63AF2E7FC94C}"/>
              </a:ext>
            </a:extLst>
          </p:cNvPr>
          <p:cNvSpPr/>
          <p:nvPr/>
        </p:nvSpPr>
        <p:spPr>
          <a:xfrm>
            <a:off x="5195454" y="1894609"/>
            <a:ext cx="2064327" cy="3068782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3558C94D-0788-4449-8FC0-E12AFD2A3E39}"/>
              </a:ext>
            </a:extLst>
          </p:cNvPr>
          <p:cNvSpPr/>
          <p:nvPr/>
        </p:nvSpPr>
        <p:spPr>
          <a:xfrm>
            <a:off x="9019310" y="1894609"/>
            <a:ext cx="2064327" cy="3068782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Production</a:t>
            </a:r>
          </a:p>
        </p:txBody>
      </p:sp>
      <p:sp>
        <p:nvSpPr>
          <p:cNvPr id="2" name="Can 1">
            <a:extLst>
              <a:ext uri="{FF2B5EF4-FFF2-40B4-BE49-F238E27FC236}">
                <a16:creationId xmlns:a16="http://schemas.microsoft.com/office/drawing/2014/main" id="{98C6AD58-462A-7803-9BAD-EAA9EFAA16CA}"/>
              </a:ext>
            </a:extLst>
          </p:cNvPr>
          <p:cNvSpPr/>
          <p:nvPr/>
        </p:nvSpPr>
        <p:spPr>
          <a:xfrm>
            <a:off x="1565563" y="1856508"/>
            <a:ext cx="2064327" cy="3068781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7" name="Bent Up Arrow 6">
            <a:extLst>
              <a:ext uri="{FF2B5EF4-FFF2-40B4-BE49-F238E27FC236}">
                <a16:creationId xmlns:a16="http://schemas.microsoft.com/office/drawing/2014/main" id="{C40A69E9-3E85-51AD-9C4D-68FB74588E86}"/>
              </a:ext>
            </a:extLst>
          </p:cNvPr>
          <p:cNvSpPr/>
          <p:nvPr/>
        </p:nvSpPr>
        <p:spPr>
          <a:xfrm rot="5400000">
            <a:off x="3647208" y="3650672"/>
            <a:ext cx="1530928" cy="1094510"/>
          </a:xfrm>
          <a:prstGeom prst="bentUpArrow">
            <a:avLst>
              <a:gd name="adj1" fmla="val 30063"/>
              <a:gd name="adj2" fmla="val 40823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Bent Up Arrow 7">
            <a:extLst>
              <a:ext uri="{FF2B5EF4-FFF2-40B4-BE49-F238E27FC236}">
                <a16:creationId xmlns:a16="http://schemas.microsoft.com/office/drawing/2014/main" id="{C2223273-E196-7E9F-2A32-AF06875B32D6}"/>
              </a:ext>
            </a:extLst>
          </p:cNvPr>
          <p:cNvSpPr/>
          <p:nvPr/>
        </p:nvSpPr>
        <p:spPr>
          <a:xfrm rot="5400000">
            <a:off x="7277099" y="3609107"/>
            <a:ext cx="1530928" cy="1094510"/>
          </a:xfrm>
          <a:prstGeom prst="bentUpArrow">
            <a:avLst>
              <a:gd name="adj1" fmla="val 30063"/>
              <a:gd name="adj2" fmla="val 40823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ED7508-29BA-E1F9-C884-C8C86E0F1AFC}"/>
              </a:ext>
            </a:extLst>
          </p:cNvPr>
          <p:cNvSpPr txBox="1"/>
          <p:nvPr/>
        </p:nvSpPr>
        <p:spPr>
          <a:xfrm>
            <a:off x="1402591" y="664249"/>
            <a:ext cx="97843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Version control in a waterfall-like world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C7E356-5359-BC7D-3041-8C4B8BFAFC91}"/>
              </a:ext>
            </a:extLst>
          </p:cNvPr>
          <p:cNvSpPr txBox="1"/>
          <p:nvPr/>
        </p:nvSpPr>
        <p:spPr>
          <a:xfrm>
            <a:off x="2452574" y="5209305"/>
            <a:ext cx="75921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repos or permanent branches</a:t>
            </a:r>
          </a:p>
        </p:txBody>
      </p:sp>
    </p:spTree>
    <p:extLst>
      <p:ext uri="{BB962C8B-B14F-4D97-AF65-F5344CB8AC3E}">
        <p14:creationId xmlns:p14="http://schemas.microsoft.com/office/powerpoint/2010/main" val="3356281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5C71470-4EA8-5ED1-CDCE-5C8846717F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1319561"/>
              </p:ext>
            </p:extLst>
          </p:nvPr>
        </p:nvGraphicFramePr>
        <p:xfrm>
          <a:off x="-434109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58C7146-B4D6-7193-9A3C-1E708C3DA18E}"/>
              </a:ext>
            </a:extLst>
          </p:cNvPr>
          <p:cNvSpPr txBox="1"/>
          <p:nvPr/>
        </p:nvSpPr>
        <p:spPr>
          <a:xfrm>
            <a:off x="7912894" y="719666"/>
            <a:ext cx="14398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Agile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C23C5A-79D7-A7BF-3DA7-5094541D0FA9}"/>
              </a:ext>
            </a:extLst>
          </p:cNvPr>
          <p:cNvSpPr txBox="1"/>
          <p:nvPr/>
        </p:nvSpPr>
        <p:spPr>
          <a:xfrm>
            <a:off x="7556239" y="1859339"/>
            <a:ext cx="42616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Frequent releases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Automation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Responding to change &gt;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following a plan</a:t>
            </a:r>
          </a:p>
        </p:txBody>
      </p:sp>
    </p:spTree>
    <p:extLst>
      <p:ext uri="{BB962C8B-B14F-4D97-AF65-F5344CB8AC3E}">
        <p14:creationId xmlns:p14="http://schemas.microsoft.com/office/powerpoint/2010/main" val="3213669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n 1">
            <a:extLst>
              <a:ext uri="{FF2B5EF4-FFF2-40B4-BE49-F238E27FC236}">
                <a16:creationId xmlns:a16="http://schemas.microsoft.com/office/drawing/2014/main" id="{98C6AD58-462A-7803-9BAD-EAA9EFAA16CA}"/>
              </a:ext>
            </a:extLst>
          </p:cNvPr>
          <p:cNvSpPr/>
          <p:nvPr/>
        </p:nvSpPr>
        <p:spPr>
          <a:xfrm>
            <a:off x="2244432" y="1894610"/>
            <a:ext cx="2064327" cy="3453500"/>
          </a:xfrm>
          <a:prstGeom prst="can">
            <a:avLst/>
          </a:prstGeom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main/trunk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ED7508-29BA-E1F9-C884-C8C86E0F1AFC}"/>
              </a:ext>
            </a:extLst>
          </p:cNvPr>
          <p:cNvSpPr txBox="1"/>
          <p:nvPr/>
        </p:nvSpPr>
        <p:spPr>
          <a:xfrm>
            <a:off x="1402591" y="664249"/>
            <a:ext cx="94413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Version control in a more agile world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C7E356-5359-BC7D-3041-8C4B8BFAFC91}"/>
              </a:ext>
            </a:extLst>
          </p:cNvPr>
          <p:cNvSpPr txBox="1"/>
          <p:nvPr/>
        </p:nvSpPr>
        <p:spPr>
          <a:xfrm>
            <a:off x="1402591" y="5809030"/>
            <a:ext cx="99437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ephemeral branches: proximity to trunk</a:t>
            </a:r>
          </a:p>
        </p:txBody>
      </p:sp>
      <p:sp>
        <p:nvSpPr>
          <p:cNvPr id="3" name="Can 2">
            <a:extLst>
              <a:ext uri="{FF2B5EF4-FFF2-40B4-BE49-F238E27FC236}">
                <a16:creationId xmlns:a16="http://schemas.microsoft.com/office/drawing/2014/main" id="{6D1D40BC-454C-8664-BF14-25CE7365A050}"/>
              </a:ext>
            </a:extLst>
          </p:cNvPr>
          <p:cNvSpPr/>
          <p:nvPr/>
        </p:nvSpPr>
        <p:spPr>
          <a:xfrm>
            <a:off x="4488868" y="2659559"/>
            <a:ext cx="2064327" cy="769441"/>
          </a:xfrm>
          <a:prstGeom prst="can">
            <a:avLst/>
          </a:prstGeom>
          <a:solidFill>
            <a:srgbClr val="000000">
              <a:alpha val="80392"/>
            </a:srgbClr>
          </a:solidFill>
          <a:ln w="3810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</a:t>
            </a:r>
          </a:p>
        </p:txBody>
      </p:sp>
      <p:sp>
        <p:nvSpPr>
          <p:cNvPr id="6" name="Can 5">
            <a:extLst>
              <a:ext uri="{FF2B5EF4-FFF2-40B4-BE49-F238E27FC236}">
                <a16:creationId xmlns:a16="http://schemas.microsoft.com/office/drawing/2014/main" id="{366C6D7B-BC2E-AFB0-179D-EBEB0E3C7ECD}"/>
              </a:ext>
            </a:extLst>
          </p:cNvPr>
          <p:cNvSpPr/>
          <p:nvPr/>
        </p:nvSpPr>
        <p:spPr>
          <a:xfrm>
            <a:off x="4488869" y="3621360"/>
            <a:ext cx="2064327" cy="769441"/>
          </a:xfrm>
          <a:prstGeom prst="can">
            <a:avLst/>
          </a:prstGeom>
          <a:solidFill>
            <a:srgbClr val="000000">
              <a:alpha val="80392"/>
            </a:srgbClr>
          </a:solidFill>
          <a:ln w="3810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Bug</a:t>
            </a:r>
          </a:p>
        </p:txBody>
      </p:sp>
    </p:spTree>
    <p:extLst>
      <p:ext uri="{BB962C8B-B14F-4D97-AF65-F5344CB8AC3E}">
        <p14:creationId xmlns:p14="http://schemas.microsoft.com/office/powerpoint/2010/main" val="4057636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C61B5-8AED-BB45-B6A3-A91940A75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Consequences of agile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8A96A-7D04-561E-6001-74384B2BC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Cultural</a:t>
            </a:r>
            <a:r>
              <a:rPr lang="en-US" dirty="0"/>
              <a:t>: Emphasis on reviews/collaboration/individual responsibility</a:t>
            </a:r>
          </a:p>
          <a:p>
            <a:r>
              <a:rPr lang="en-US" b="1" dirty="0"/>
              <a:t>Technical</a:t>
            </a:r>
            <a:r>
              <a:rPr lang="en-US" dirty="0"/>
              <a:t>: Increased automation</a:t>
            </a:r>
          </a:p>
          <a:p>
            <a:pPr lvl="1"/>
            <a:r>
              <a:rPr lang="en-US" dirty="0"/>
              <a:t>Unit testing</a:t>
            </a:r>
          </a:p>
          <a:p>
            <a:pPr lvl="1"/>
            <a:r>
              <a:rPr lang="en-US" dirty="0"/>
              <a:t>Integration testing</a:t>
            </a:r>
          </a:p>
          <a:p>
            <a:pPr lvl="1"/>
            <a:r>
              <a:rPr lang="en-US" dirty="0"/>
              <a:t>Static analysis</a:t>
            </a:r>
          </a:p>
          <a:p>
            <a:pPr lvl="1"/>
            <a:r>
              <a:rPr lang="en-US" dirty="0"/>
              <a:t>Deployment</a:t>
            </a:r>
          </a:p>
          <a:p>
            <a:pPr lvl="2"/>
            <a:r>
              <a:rPr lang="en-US" dirty="0"/>
              <a:t>Compiling</a:t>
            </a:r>
          </a:p>
          <a:p>
            <a:pPr lvl="2"/>
            <a:r>
              <a:rPr lang="en-US" dirty="0"/>
              <a:t>Publishing</a:t>
            </a:r>
          </a:p>
          <a:p>
            <a:pPr lvl="2"/>
            <a:r>
              <a:rPr lang="en-US" dirty="0"/>
              <a:t>Documentation</a:t>
            </a:r>
          </a:p>
          <a:p>
            <a:pPr marL="914400" lvl="2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198569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2A300-72C6-889F-D439-AC914FFE7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772D0-174F-E803-7990-0E9A5BD27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Documentation as code</a:t>
            </a:r>
          </a:p>
          <a:p>
            <a:r>
              <a:rPr lang="en-US" dirty="0"/>
              <a:t>Instead of a discrete practice also part of code</a:t>
            </a:r>
          </a:p>
          <a:p>
            <a:r>
              <a:rPr lang="en-US" dirty="0"/>
              <a:t>Relies on standardization and tooling</a:t>
            </a:r>
          </a:p>
          <a:p>
            <a:r>
              <a:rPr lang="en-US" dirty="0"/>
              <a:t>Emergent rather than bespoke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613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2A300-72C6-889F-D439-AC914FFE7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VCS is key to agile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772D0-174F-E803-7990-0E9A5BD27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  <a:p>
            <a:pPr lvl="1"/>
            <a:r>
              <a:rPr lang="en-US" dirty="0"/>
              <a:t>Hooks</a:t>
            </a:r>
          </a:p>
          <a:p>
            <a:r>
              <a:rPr lang="en-US" dirty="0"/>
              <a:t>Failure tolerance</a:t>
            </a:r>
          </a:p>
          <a:p>
            <a:r>
              <a:rPr lang="en-US" dirty="0"/>
              <a:t>PRs</a:t>
            </a:r>
          </a:p>
          <a:p>
            <a:pPr lvl="1"/>
            <a:r>
              <a:rPr lang="en-US" dirty="0"/>
              <a:t>Communication </a:t>
            </a:r>
          </a:p>
          <a:p>
            <a:pPr lvl="1"/>
            <a:r>
              <a:rPr lang="en-US" dirty="0"/>
              <a:t>Collaboration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150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1B0D7-ECD5-58A1-441C-E6B8299FD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 at our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BC1AE-278E-C525-4031-20CEA6FD1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requirements of a given project in terms of:</a:t>
            </a:r>
          </a:p>
          <a:p>
            <a:pPr lvl="1"/>
            <a:r>
              <a:rPr lang="en-US" dirty="0"/>
              <a:t>When to branch</a:t>
            </a:r>
          </a:p>
          <a:p>
            <a:pPr lvl="1"/>
            <a:r>
              <a:rPr lang="en-US" dirty="0"/>
              <a:t>Who can merge a branch</a:t>
            </a:r>
          </a:p>
          <a:p>
            <a:pPr lvl="1"/>
            <a:r>
              <a:rPr lang="en-US" dirty="0"/>
              <a:t>Requirement for merging</a:t>
            </a:r>
          </a:p>
          <a:p>
            <a:r>
              <a:rPr lang="en-US" dirty="0"/>
              <a:t>Follow standards for commit messages </a:t>
            </a:r>
          </a:p>
        </p:txBody>
      </p:sp>
    </p:spTree>
    <p:extLst>
      <p:ext uri="{BB962C8B-B14F-4D97-AF65-F5344CB8AC3E}">
        <p14:creationId xmlns:p14="http://schemas.microsoft.com/office/powerpoint/2010/main" val="918518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04A55-6DA8-91B1-1591-2FD90BF6F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CD453-740D-70A7-E471-3047DB46F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 branching</a:t>
            </a:r>
          </a:p>
          <a:p>
            <a:r>
              <a:rPr lang="en-US" dirty="0"/>
              <a:t>Pull request</a:t>
            </a:r>
          </a:p>
          <a:p>
            <a:r>
              <a:rPr lang="en-US" dirty="0"/>
              <a:t>Merge and delete branch</a:t>
            </a:r>
          </a:p>
          <a:p>
            <a:r>
              <a:rPr lang="en-US" dirty="0"/>
              <a:t>Approvals and automation through GitHub actions</a:t>
            </a:r>
          </a:p>
          <a:p>
            <a:pPr lvl="1"/>
            <a:r>
              <a:rPr lang="en-US" dirty="0"/>
              <a:t>More on that next week and next semester</a:t>
            </a:r>
          </a:p>
        </p:txBody>
      </p:sp>
    </p:spTree>
    <p:extLst>
      <p:ext uri="{BB962C8B-B14F-4D97-AF65-F5344CB8AC3E}">
        <p14:creationId xmlns:p14="http://schemas.microsoft.com/office/powerpoint/2010/main" val="2356295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8BB56-76B9-64EC-8406-12C990FA4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 message standards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022A6-24C0-CCD5-6534-F4F622D7D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https://udacity.github.io/git-styleguide/#:~:text=Subjects%20should%20be%20no%20greater,change%3B%20not%20changed%20or%20changes</a:t>
            </a:r>
            <a:r>
              <a:rPr lang="en-US" dirty="0"/>
              <a:t>.</a:t>
            </a:r>
          </a:p>
          <a:p>
            <a:r>
              <a:rPr lang="en-US" dirty="0">
                <a:hlinkClick r:id="rId3"/>
              </a:rPr>
              <a:t>https://www.conventionalcommits.org/en/v1.0.0/#summary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31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9646E-D092-C58D-6EBD-389FF1C7A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Releases, tags, and semantic versioning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3FB13DA-8B22-33A1-41EC-CE742E2212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24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Session Contents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  <a:p>
            <a:r>
              <a:rPr lang="en-AU" dirty="0"/>
              <a:t>The big picture: what does software development look like?</a:t>
            </a:r>
          </a:p>
          <a:p>
            <a:r>
              <a:rPr lang="en-AU" dirty="0"/>
              <a:t>How this impacts usage of Git</a:t>
            </a:r>
          </a:p>
          <a:p>
            <a:r>
              <a:rPr lang="en-AU" dirty="0"/>
              <a:t>Workflow we’ll employ at TAFE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790148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42966-9B9B-960D-A105-A51144991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99E2A-9B5B-AF1D-7DD2-56CB6E71B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48063-F542-0AEC-3754-4C7E6A387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release is a snapshot of the project from a point in time packaged for end users</a:t>
            </a:r>
          </a:p>
          <a:p>
            <a:r>
              <a:rPr lang="en-US" dirty="0"/>
              <a:t>Includes compiled binaries (if applicable), source code, documentation, and release notes</a:t>
            </a:r>
          </a:p>
          <a:p>
            <a:r>
              <a:rPr lang="en-US" dirty="0"/>
              <a:t>Release notes: summarize changes between releases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643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1DD8F-B798-2C7D-AC5B-CAF5F94AF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Lightweight Tags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120E8-C617-F1B5-0C84-579E52172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reference to a commit (like a branch!)</a:t>
            </a:r>
          </a:p>
          <a:p>
            <a:r>
              <a:rPr lang="en-US" dirty="0"/>
              <a:t>Unlike a branch ALWAYS points to the same commit</a:t>
            </a:r>
          </a:p>
          <a:p>
            <a:r>
              <a:rPr lang="en-US" dirty="0"/>
              <a:t>Identifies important points in the project (what? A342B1C2 not good enough for you) – typically used as a bookmark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75C183-8EAC-3DB5-8A7B-9D8CF82B2D74}"/>
              </a:ext>
            </a:extLst>
          </p:cNvPr>
          <p:cNvSpPr txBox="1"/>
          <p:nvPr/>
        </p:nvSpPr>
        <p:spPr>
          <a:xfrm>
            <a:off x="2680855" y="4502728"/>
            <a:ext cx="6830290" cy="58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tag 0.1</a:t>
            </a:r>
          </a:p>
        </p:txBody>
      </p:sp>
    </p:spTree>
    <p:extLst>
      <p:ext uri="{BB962C8B-B14F-4D97-AF65-F5344CB8AC3E}">
        <p14:creationId xmlns:p14="http://schemas.microsoft.com/office/powerpoint/2010/main" val="3367832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BBE91-9451-943D-E567-4DF9B4483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42842-DD33-D717-8CB1-5D8766EBC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Annotated Tags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58BA7-EE06-826B-FE18-91EBC282E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reference to a commit that contains meta data and stored inside git (a bit like a commit-commit)</a:t>
            </a:r>
          </a:p>
          <a:p>
            <a:r>
              <a:rPr lang="en-US" dirty="0"/>
              <a:t>ALWAYS points to the same commit</a:t>
            </a:r>
          </a:p>
          <a:p>
            <a:r>
              <a:rPr lang="en-US" dirty="0"/>
              <a:t>Identifies important milestones in the project (what? A342B1C2 not good enough for you) – typically used to identify releases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F047AC-0252-2146-DC50-7CD05E2D1186}"/>
              </a:ext>
            </a:extLst>
          </p:cNvPr>
          <p:cNvSpPr txBox="1"/>
          <p:nvPr/>
        </p:nvSpPr>
        <p:spPr>
          <a:xfrm>
            <a:off x="471056" y="5294835"/>
            <a:ext cx="11540836" cy="10772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tag –a v1.0.0 –m “Important version”</a:t>
            </a:r>
          </a:p>
          <a:p>
            <a:endParaRPr lang="en-US" sz="3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813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622AB-3043-0006-AB5C-F01FEDA49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Versioning (</a:t>
            </a:r>
            <a:r>
              <a:rPr lang="en-US" dirty="0" err="1"/>
              <a:t>SemVer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DAC02-1C2E-F385-00DF-DE267740B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Structured (and well understood) way of labelling software versions for end users:</a:t>
            </a:r>
          </a:p>
          <a:p>
            <a:pPr lvl="1"/>
            <a:r>
              <a:rPr lang="en-US" dirty="0"/>
              <a:t>MAJOR.MINOR.PATCH. </a:t>
            </a:r>
          </a:p>
          <a:p>
            <a:r>
              <a:rPr lang="en-US" b="1" dirty="0"/>
              <a:t>MAJOR</a:t>
            </a:r>
            <a:r>
              <a:rPr lang="en-US" dirty="0"/>
              <a:t>: Changes that break compatibility. </a:t>
            </a:r>
            <a:br>
              <a:rPr lang="en-US" dirty="0"/>
            </a:br>
            <a:r>
              <a:rPr lang="en-US" dirty="0">
                <a:highlight>
                  <a:srgbClr val="808080"/>
                </a:highlight>
              </a:rPr>
              <a:t>1.0.0</a:t>
            </a:r>
            <a:r>
              <a:rPr lang="en-US" dirty="0"/>
              <a:t> → initial stable release</a:t>
            </a:r>
          </a:p>
          <a:p>
            <a:r>
              <a:rPr lang="en-US" b="1" dirty="0"/>
              <a:t>MINOR</a:t>
            </a:r>
            <a:r>
              <a:rPr lang="en-US" dirty="0"/>
              <a:t>: New features that don't break compatibility.</a:t>
            </a:r>
            <a:br>
              <a:rPr lang="en-US" dirty="0"/>
            </a:br>
            <a:r>
              <a:rPr lang="en-US" dirty="0">
                <a:highlight>
                  <a:srgbClr val="808080"/>
                </a:highlight>
              </a:rPr>
              <a:t>1.1.0</a:t>
            </a:r>
            <a:r>
              <a:rPr lang="en-US" dirty="0"/>
              <a:t> → added a new feature (still compatible)</a:t>
            </a:r>
          </a:p>
          <a:p>
            <a:r>
              <a:rPr lang="en-US" b="1" dirty="0"/>
              <a:t>PATCH</a:t>
            </a:r>
            <a:r>
              <a:rPr lang="en-US" dirty="0"/>
              <a:t>: Bug fixes and minor improvements.</a:t>
            </a:r>
            <a:br>
              <a:rPr lang="en-US" dirty="0"/>
            </a:br>
            <a:r>
              <a:rPr lang="en-US" dirty="0">
                <a:highlight>
                  <a:srgbClr val="808080"/>
                </a:highlight>
              </a:rPr>
              <a:t>1.1.1 </a:t>
            </a:r>
            <a:r>
              <a:rPr lang="en-US" dirty="0"/>
              <a:t>→ bug fix, no new features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01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A1AB6-D6B5-50A3-1772-82AA913DE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882AA-D333-A95B-E70E-3421579F0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Documentation is often embedded in the code</a:t>
            </a:r>
          </a:p>
          <a:p>
            <a:r>
              <a:rPr lang="en-US" dirty="0"/>
              <a:t>All major programming languages have tools and frameworks to generate documentation</a:t>
            </a:r>
          </a:p>
          <a:p>
            <a:r>
              <a:rPr lang="en-US" dirty="0"/>
              <a:t>Understand the difference between</a:t>
            </a:r>
          </a:p>
          <a:p>
            <a:pPr lvl="1"/>
            <a:r>
              <a:rPr lang="en-US" dirty="0"/>
              <a:t>Comments</a:t>
            </a:r>
          </a:p>
          <a:p>
            <a:pPr lvl="1"/>
            <a:r>
              <a:rPr lang="en-US" dirty="0"/>
              <a:t>In code documentation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57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48DD0-2FDC-50D5-9FF5-60092800A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need to know (now)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71031-3D2B-05C0-A668-E082EFBB25C9}"/>
              </a:ext>
            </a:extLst>
          </p:cNvPr>
          <p:cNvSpPr txBox="1"/>
          <p:nvPr/>
        </p:nvSpPr>
        <p:spPr>
          <a:xfrm>
            <a:off x="531541" y="3019663"/>
            <a:ext cx="101265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Developer documentation</a:t>
            </a:r>
          </a:p>
          <a:p>
            <a:r>
              <a:rPr lang="en-US" sz="2800" dirty="0">
                <a:solidFill>
                  <a:schemeClr val="bg1"/>
                </a:solidFill>
              </a:rPr>
              <a:t>Use commenting techniques. Capture your algorithm. Use test cases to support other developers.</a:t>
            </a:r>
          </a:p>
        </p:txBody>
      </p:sp>
    </p:spTree>
    <p:extLst>
      <p:ext uri="{BB962C8B-B14F-4D97-AF65-F5344CB8AC3E}">
        <p14:creationId xmlns:p14="http://schemas.microsoft.com/office/powerpoint/2010/main" val="865463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E793E0-F9E6-82E2-8867-F2012A6872AC}"/>
              </a:ext>
            </a:extLst>
          </p:cNvPr>
          <p:cNvSpPr txBox="1"/>
          <p:nvPr/>
        </p:nvSpPr>
        <p:spPr>
          <a:xfrm>
            <a:off x="2810108" y="1639230"/>
            <a:ext cx="10270272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0" dirty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"""Provides a set of functions for implementing a command line Wordle clone"""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r>
              <a:rPr lang="en-AU" b="0" dirty="0">
                <a:solidFill>
                  <a:srgbClr val="7CA668"/>
                </a:solidFill>
                <a:effectLst/>
                <a:latin typeface="Agave" panose="020B0509030604020203" pitchFamily="49" charset="0"/>
              </a:rPr>
              <a:t># AUTHOR: Rafael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r>
              <a:rPr lang="en-AU" b="0" dirty="0">
                <a:solidFill>
                  <a:srgbClr val="7CA668"/>
                </a:solidFill>
                <a:effectLst/>
                <a:latin typeface="Agave" panose="020B0509030604020203" pitchFamily="49" charset="0"/>
              </a:rPr>
              <a:t># DATE: March 2022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br>
              <a:rPr lang="en-AU" b="0" dirty="0">
                <a:solidFill>
                  <a:srgbClr val="FFFFFF"/>
                </a:solidFill>
                <a:effectLst/>
                <a:latin typeface="Agave" panose="020B0509030604020203" pitchFamily="49" charset="0"/>
              </a:rPr>
            </a:br>
            <a:r>
              <a:rPr lang="en-AU" b="0" dirty="0">
                <a:solidFill>
                  <a:srgbClr val="7CA668"/>
                </a:solidFill>
                <a:effectLst/>
                <a:latin typeface="Agave" panose="020B0509030604020203" pitchFamily="49" charset="0"/>
              </a:rPr>
              <a:t># Implements a naive scoring algorithm for Wordle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r>
              <a:rPr lang="en-AU" b="0" dirty="0">
                <a:solidFill>
                  <a:srgbClr val="7CA668"/>
                </a:solidFill>
                <a:effectLst/>
                <a:latin typeface="Agave" panose="020B0509030604020203" pitchFamily="49" charset="0"/>
              </a:rPr>
              <a:t># </a:t>
            </a:r>
            <a:r>
              <a:rPr lang="en-AU" b="0" dirty="0">
                <a:solidFill>
                  <a:srgbClr val="569CD6"/>
                </a:solidFill>
                <a:effectLst/>
                <a:latin typeface="Agave" panose="020B0509030604020203" pitchFamily="49" charset="0"/>
              </a:rPr>
              <a:t>TODO</a:t>
            </a:r>
            <a:r>
              <a:rPr lang="en-AU" b="0" dirty="0">
                <a:solidFill>
                  <a:srgbClr val="7CA668"/>
                </a:solidFill>
                <a:effectLst/>
                <a:latin typeface="Agave" panose="020B0509030604020203" pitchFamily="49" charset="0"/>
              </a:rPr>
              <a:t>: Implement a more sophisticated scoring algorithm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r>
              <a:rPr lang="en-AU" b="0" dirty="0">
                <a:solidFill>
                  <a:srgbClr val="569CD6"/>
                </a:solidFill>
                <a:effectLst/>
                <a:latin typeface="Agave" panose="020B0509030604020203" pitchFamily="49" charset="0"/>
              </a:rPr>
              <a:t>def</a:t>
            </a:r>
            <a:r>
              <a:rPr lang="en-AU" b="0" dirty="0">
                <a:solidFill>
                  <a:srgbClr val="FFFFFF"/>
                </a:solidFill>
                <a:effectLst/>
                <a:latin typeface="Agave" panose="020B0509030604020203" pitchFamily="49" charset="0"/>
              </a:rPr>
              <a:t> </a:t>
            </a:r>
            <a:r>
              <a:rPr lang="en-AU" b="0" dirty="0" err="1">
                <a:solidFill>
                  <a:srgbClr val="DCDCAA"/>
                </a:solidFill>
                <a:effectLst/>
                <a:latin typeface="Agave" panose="020B0509030604020203" pitchFamily="49" charset="0"/>
              </a:rPr>
              <a:t>score_guess</a:t>
            </a:r>
            <a:r>
              <a:rPr lang="en-AU" b="0" dirty="0">
                <a:solidFill>
                  <a:srgbClr val="FFFFFF"/>
                </a:solidFill>
                <a:effectLst/>
                <a:latin typeface="Agave" panose="020B0509030604020203" pitchFamily="49" charset="0"/>
              </a:rPr>
              <a:t>(</a:t>
            </a:r>
            <a:r>
              <a:rPr lang="en-AU" b="0" dirty="0">
                <a:solidFill>
                  <a:srgbClr val="9CDCFE"/>
                </a:solidFill>
                <a:effectLst/>
                <a:latin typeface="Agave" panose="020B0509030604020203" pitchFamily="49" charset="0"/>
              </a:rPr>
              <a:t>guess</a:t>
            </a:r>
            <a:r>
              <a:rPr lang="en-AU" b="0" dirty="0">
                <a:solidFill>
                  <a:srgbClr val="FFFFFF"/>
                </a:solidFill>
                <a:effectLst/>
                <a:latin typeface="Agave" panose="020B0509030604020203" pitchFamily="49" charset="0"/>
              </a:rPr>
              <a:t>, </a:t>
            </a:r>
            <a:r>
              <a:rPr lang="en-AU" b="0" dirty="0">
                <a:solidFill>
                  <a:srgbClr val="9CDCFE"/>
                </a:solidFill>
                <a:effectLst/>
                <a:latin typeface="Agave" panose="020B0509030604020203" pitchFamily="49" charset="0"/>
              </a:rPr>
              <a:t>target</a:t>
            </a:r>
            <a:r>
              <a:rPr lang="en-AU" b="0" dirty="0">
                <a:solidFill>
                  <a:srgbClr val="FFFFFF"/>
                </a:solidFill>
                <a:effectLst/>
                <a:latin typeface="Agave" panose="020B0509030604020203" pitchFamily="49" charset="0"/>
              </a:rPr>
              <a:t>):</a:t>
            </a:r>
          </a:p>
          <a:p>
            <a:pPr lvl="1"/>
            <a:r>
              <a:rPr lang="en-AU" b="0" dirty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"""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pPr lvl="1"/>
            <a:r>
              <a:rPr lang="en-AU" b="0" dirty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Determines the score (clues) for each character in a guess for a given </a:t>
            </a:r>
            <a:br>
              <a:rPr lang="en-AU" b="0" dirty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</a:br>
            <a:r>
              <a:rPr lang="en-AU" b="0" dirty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target word.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pPr lvl="1"/>
            <a:br>
              <a:rPr lang="en-AU" b="0" dirty="0">
                <a:solidFill>
                  <a:srgbClr val="FFFFFF"/>
                </a:solidFill>
                <a:effectLst/>
                <a:latin typeface="Agave" panose="020B0509030604020203" pitchFamily="49" charset="0"/>
              </a:rPr>
            </a:br>
            <a:r>
              <a:rPr lang="en-AU" b="0" dirty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Parameters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pPr lvl="1"/>
            <a:r>
              <a:rPr lang="en-AU" b="0" dirty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----------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pPr lvl="1"/>
            <a:r>
              <a:rPr lang="en-AU" b="0" dirty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guess : a string representing a guess of the target word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pPr lvl="1"/>
            <a:r>
              <a:rPr lang="en-AU" b="0" dirty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target : a string representing the target word 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pPr lvl="1"/>
            <a:endParaRPr lang="en-AU" b="0" dirty="0">
              <a:solidFill>
                <a:srgbClr val="CE9178"/>
              </a:solidFill>
              <a:effectLst/>
              <a:latin typeface="Agave" panose="020B0509030604020203" pitchFamily="49" charset="0"/>
            </a:endParaRPr>
          </a:p>
          <a:p>
            <a:pPr lvl="1"/>
            <a:r>
              <a:rPr lang="en-AU" b="0" dirty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Returns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pPr lvl="1"/>
            <a:r>
              <a:rPr lang="en-AU" b="0" dirty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-------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pPr lvl="1"/>
            <a:r>
              <a:rPr lang="en-AU" b="0" dirty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score : tuple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pPr lvl="1"/>
            <a:r>
              <a:rPr lang="en-AU" b="0" dirty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A tuple with the score for each character in the guess. 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pPr lvl="1"/>
            <a:r>
              <a:rPr lang="en-AU" b="0" dirty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0: MISS, 1: MISMATCH, 2: EXACT.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pPr lvl="1"/>
            <a:endParaRPr lang="en-AU" b="0" dirty="0">
              <a:solidFill>
                <a:srgbClr val="CE9178"/>
              </a:solidFill>
              <a:effectLst/>
              <a:latin typeface="Agave" panose="020B0509030604020203" pitchFamily="49" charset="0"/>
            </a:endParaRPr>
          </a:p>
          <a:p>
            <a:pPr lvl="1"/>
            <a:r>
              <a:rPr lang="en-AU" b="0" dirty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Examples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pPr lvl="1"/>
            <a:r>
              <a:rPr lang="en-AU" b="0" dirty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---------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pPr lvl="1"/>
            <a:r>
              <a:rPr lang="en-AU" b="0" dirty="0">
                <a:solidFill>
                  <a:srgbClr val="C586C0"/>
                </a:solidFill>
                <a:effectLst/>
                <a:latin typeface="Agave" panose="020B0509030604020203" pitchFamily="49" charset="0"/>
              </a:rPr>
              <a:t>&gt;&gt;&gt; </a:t>
            </a:r>
            <a:r>
              <a:rPr lang="en-AU" b="0" dirty="0" err="1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score_guess</a:t>
            </a:r>
            <a:r>
              <a:rPr lang="en-AU" b="0" dirty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('cat', 'cat')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pPr lvl="1"/>
            <a:r>
              <a:rPr lang="en-AU" b="0" dirty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(2, 2, 2)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pPr lvl="1"/>
            <a:r>
              <a:rPr lang="en-AU" b="0" dirty="0">
                <a:solidFill>
                  <a:srgbClr val="C586C0"/>
                </a:solidFill>
                <a:effectLst/>
                <a:latin typeface="Agave" panose="020B0509030604020203" pitchFamily="49" charset="0"/>
              </a:rPr>
              <a:t>&gt;&gt;&gt; </a:t>
            </a:r>
            <a:r>
              <a:rPr lang="en-AU" b="0" dirty="0" err="1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score_guess</a:t>
            </a:r>
            <a:r>
              <a:rPr lang="en-AU" b="0" dirty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('hat', 'cat')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pPr lvl="1"/>
            <a:r>
              <a:rPr lang="en-AU" b="0" dirty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(0, 2, 2)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pPr lvl="1"/>
            <a:r>
              <a:rPr lang="en-AU" b="0" dirty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"""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pPr lvl="1"/>
            <a:r>
              <a:rPr lang="en-AU" b="0" dirty="0" err="1">
                <a:solidFill>
                  <a:srgbClr val="9CDCFE"/>
                </a:solidFill>
                <a:effectLst/>
                <a:latin typeface="Agave" panose="020B0509030604020203" pitchFamily="49" charset="0"/>
              </a:rPr>
              <a:t>guess_work</a:t>
            </a:r>
            <a:r>
              <a:rPr lang="en-AU" b="0" dirty="0">
                <a:solidFill>
                  <a:srgbClr val="FFFFFF"/>
                </a:solidFill>
                <a:effectLst/>
                <a:latin typeface="Agave" panose="020B0509030604020203" pitchFamily="49" charset="0"/>
              </a:rPr>
              <a:t> </a:t>
            </a:r>
            <a:r>
              <a:rPr lang="en-AU" b="0" dirty="0">
                <a:solidFill>
                  <a:srgbClr val="D4D4D4"/>
                </a:solidFill>
                <a:effectLst/>
                <a:latin typeface="Agave" panose="020B0509030604020203" pitchFamily="49" charset="0"/>
              </a:rPr>
              <a:t>=</a:t>
            </a:r>
            <a:r>
              <a:rPr lang="en-AU" b="0" dirty="0">
                <a:solidFill>
                  <a:srgbClr val="FFFFFF"/>
                </a:solidFill>
                <a:effectLst/>
                <a:latin typeface="Agave" panose="020B0509030604020203" pitchFamily="49" charset="0"/>
              </a:rPr>
              <a:t> </a:t>
            </a:r>
            <a:r>
              <a:rPr lang="en-AU" b="0" dirty="0">
                <a:solidFill>
                  <a:srgbClr val="4EC9B0"/>
                </a:solidFill>
                <a:effectLst/>
                <a:latin typeface="Agave" panose="020B0509030604020203" pitchFamily="49" charset="0"/>
              </a:rPr>
              <a:t>list</a:t>
            </a:r>
            <a:r>
              <a:rPr lang="en-AU" b="0" dirty="0">
                <a:solidFill>
                  <a:srgbClr val="FFFFFF"/>
                </a:solidFill>
                <a:effectLst/>
                <a:latin typeface="Agave" panose="020B0509030604020203" pitchFamily="49" charset="0"/>
              </a:rPr>
              <a:t>(</a:t>
            </a:r>
            <a:r>
              <a:rPr lang="en-AU" b="0" dirty="0">
                <a:solidFill>
                  <a:srgbClr val="9CDCFE"/>
                </a:solidFill>
                <a:effectLst/>
                <a:latin typeface="Agave" panose="020B0509030604020203" pitchFamily="49" charset="0"/>
              </a:rPr>
              <a:t>guess</a:t>
            </a:r>
            <a:r>
              <a:rPr lang="en-AU" b="0" dirty="0">
                <a:solidFill>
                  <a:srgbClr val="FFFFFF"/>
                </a:solidFill>
                <a:effectLst/>
                <a:latin typeface="Agave" panose="020B0509030604020203" pitchFamily="49" charset="0"/>
              </a:rPr>
              <a:t>) </a:t>
            </a:r>
            <a:r>
              <a:rPr lang="en-AU" b="0" dirty="0">
                <a:solidFill>
                  <a:srgbClr val="7CA668"/>
                </a:solidFill>
                <a:effectLst/>
                <a:latin typeface="Agave" panose="020B0509030604020203" pitchFamily="49" charset="0"/>
              </a:rPr>
              <a:t># convert to list for easier manipulation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pPr lvl="1"/>
            <a:r>
              <a:rPr lang="en-AU" b="0" dirty="0">
                <a:solidFill>
                  <a:srgbClr val="FFFFFF"/>
                </a:solidFill>
                <a:effectLst/>
                <a:latin typeface="Agave" panose="020B0509030604020203" pitchFamily="49" charset="0"/>
              </a:rPr>
              <a:t>...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502CC0-ABA3-781C-01B4-8455DB3276C8}"/>
              </a:ext>
            </a:extLst>
          </p:cNvPr>
          <p:cNvSpPr/>
          <p:nvPr/>
        </p:nvSpPr>
        <p:spPr>
          <a:xfrm>
            <a:off x="345689" y="1639230"/>
            <a:ext cx="2464419" cy="2899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module docstring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3AE024-E22A-3CE8-CFCA-931861E8F0E0}"/>
              </a:ext>
            </a:extLst>
          </p:cNvPr>
          <p:cNvSpPr/>
          <p:nvPr/>
        </p:nvSpPr>
        <p:spPr>
          <a:xfrm>
            <a:off x="345688" y="3910361"/>
            <a:ext cx="2464419" cy="2899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function docstring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023206-3BB1-8F35-DAA7-4FDF09FC3EF1}"/>
              </a:ext>
            </a:extLst>
          </p:cNvPr>
          <p:cNvSpPr/>
          <p:nvPr/>
        </p:nvSpPr>
        <p:spPr>
          <a:xfrm>
            <a:off x="1001751" y="2072269"/>
            <a:ext cx="1808356" cy="289931"/>
          </a:xfrm>
          <a:prstGeom prst="rect">
            <a:avLst/>
          </a:prstGeom>
          <a:solidFill>
            <a:srgbClr val="9BBB5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comments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78F855-5378-C16B-8968-ED7857269C3F}"/>
              </a:ext>
            </a:extLst>
          </p:cNvPr>
          <p:cNvSpPr/>
          <p:nvPr/>
        </p:nvSpPr>
        <p:spPr>
          <a:xfrm>
            <a:off x="-434899" y="605883"/>
            <a:ext cx="55757" cy="564623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463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43AE024-E22A-3CE8-CFCA-931861E8F0E0}"/>
              </a:ext>
            </a:extLst>
          </p:cNvPr>
          <p:cNvSpPr/>
          <p:nvPr/>
        </p:nvSpPr>
        <p:spPr>
          <a:xfrm>
            <a:off x="524107" y="832625"/>
            <a:ext cx="2464419" cy="2899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function docstring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023206-3BB1-8F35-DAA7-4FDF09FC3EF1}"/>
              </a:ext>
            </a:extLst>
          </p:cNvPr>
          <p:cNvSpPr/>
          <p:nvPr/>
        </p:nvSpPr>
        <p:spPr>
          <a:xfrm>
            <a:off x="660710" y="6858000"/>
            <a:ext cx="1808356" cy="289931"/>
          </a:xfrm>
          <a:prstGeom prst="rect">
            <a:avLst/>
          </a:prstGeom>
          <a:solidFill>
            <a:srgbClr val="9BBB5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comments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F9EE1D-3354-6158-8666-776CCA855D44}"/>
              </a:ext>
            </a:extLst>
          </p:cNvPr>
          <p:cNvSpPr txBox="1"/>
          <p:nvPr/>
        </p:nvSpPr>
        <p:spPr>
          <a:xfrm>
            <a:off x="524107" y="1358789"/>
            <a:ext cx="31446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Focuses on how a developer uses the function: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Parameters,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Returns,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Examples,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Exceptions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FEF99C-6D31-80AB-6830-C5869E9F6155}"/>
              </a:ext>
            </a:extLst>
          </p:cNvPr>
          <p:cNvSpPr txBox="1"/>
          <p:nvPr/>
        </p:nvSpPr>
        <p:spPr>
          <a:xfrm>
            <a:off x="579864" y="3369036"/>
            <a:ext cx="3144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Exposed by IDE and Python’s help() built-in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CD60B5-8687-7D81-FBDE-6ED927F32440}"/>
              </a:ext>
            </a:extLst>
          </p:cNvPr>
          <p:cNvSpPr txBox="1"/>
          <p:nvPr/>
        </p:nvSpPr>
        <p:spPr>
          <a:xfrm>
            <a:off x="591016" y="4222498"/>
            <a:ext cx="3144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Often extracted by other processes for reference information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3C309B-AD9D-BA18-4750-576F2D898CEA}"/>
              </a:ext>
            </a:extLst>
          </p:cNvPr>
          <p:cNvSpPr txBox="1"/>
          <p:nvPr/>
        </p:nvSpPr>
        <p:spPr>
          <a:xfrm>
            <a:off x="3914078" y="-1128801"/>
            <a:ext cx="10270272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0" dirty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"""Provides a set of functions for implementing a command line Wordle clone"""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r>
              <a:rPr lang="en-AU" b="0" dirty="0">
                <a:solidFill>
                  <a:srgbClr val="7CA668"/>
                </a:solidFill>
                <a:effectLst/>
                <a:latin typeface="Agave" panose="020B0509030604020203" pitchFamily="49" charset="0"/>
              </a:rPr>
              <a:t># AUTHOR: Rafael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r>
              <a:rPr lang="en-AU" b="0" dirty="0">
                <a:solidFill>
                  <a:srgbClr val="7CA668"/>
                </a:solidFill>
                <a:effectLst/>
                <a:latin typeface="Agave" panose="020B0509030604020203" pitchFamily="49" charset="0"/>
              </a:rPr>
              <a:t># DATE: March 2022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br>
              <a:rPr lang="en-AU" b="0" dirty="0">
                <a:solidFill>
                  <a:srgbClr val="FFFFFF"/>
                </a:solidFill>
                <a:effectLst/>
                <a:latin typeface="Agave" panose="020B0509030604020203" pitchFamily="49" charset="0"/>
              </a:rPr>
            </a:br>
            <a:r>
              <a:rPr lang="en-AU" b="0" dirty="0">
                <a:solidFill>
                  <a:srgbClr val="7CA668"/>
                </a:solidFill>
                <a:effectLst/>
                <a:latin typeface="Agave" panose="020B0509030604020203" pitchFamily="49" charset="0"/>
              </a:rPr>
              <a:t># Implements a naive scoring algorithm for Wordle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r>
              <a:rPr lang="en-AU" b="0" dirty="0">
                <a:solidFill>
                  <a:srgbClr val="7CA668"/>
                </a:solidFill>
                <a:effectLst/>
                <a:latin typeface="Agave" panose="020B0509030604020203" pitchFamily="49" charset="0"/>
              </a:rPr>
              <a:t># </a:t>
            </a:r>
            <a:r>
              <a:rPr lang="en-AU" b="0" dirty="0">
                <a:solidFill>
                  <a:srgbClr val="569CD6"/>
                </a:solidFill>
                <a:effectLst/>
                <a:latin typeface="Agave" panose="020B0509030604020203" pitchFamily="49" charset="0"/>
              </a:rPr>
              <a:t>TODO</a:t>
            </a:r>
            <a:r>
              <a:rPr lang="en-AU" b="0" dirty="0">
                <a:solidFill>
                  <a:srgbClr val="7CA668"/>
                </a:solidFill>
                <a:effectLst/>
                <a:latin typeface="Agave" panose="020B0509030604020203" pitchFamily="49" charset="0"/>
              </a:rPr>
              <a:t>: Implement a more sophisticated scoring algorithm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r>
              <a:rPr lang="en-AU" b="0" dirty="0">
                <a:solidFill>
                  <a:srgbClr val="569CD6"/>
                </a:solidFill>
                <a:effectLst/>
                <a:latin typeface="Agave" panose="020B0509030604020203" pitchFamily="49" charset="0"/>
              </a:rPr>
              <a:t>def</a:t>
            </a:r>
            <a:r>
              <a:rPr lang="en-AU" b="0" dirty="0">
                <a:solidFill>
                  <a:srgbClr val="FFFFFF"/>
                </a:solidFill>
                <a:effectLst/>
                <a:latin typeface="Agave" panose="020B0509030604020203" pitchFamily="49" charset="0"/>
              </a:rPr>
              <a:t> </a:t>
            </a:r>
            <a:r>
              <a:rPr lang="en-AU" b="0" dirty="0" err="1">
                <a:solidFill>
                  <a:srgbClr val="DCDCAA"/>
                </a:solidFill>
                <a:effectLst/>
                <a:latin typeface="Agave" panose="020B0509030604020203" pitchFamily="49" charset="0"/>
              </a:rPr>
              <a:t>score_guess</a:t>
            </a:r>
            <a:r>
              <a:rPr lang="en-AU" b="0" dirty="0">
                <a:solidFill>
                  <a:srgbClr val="FFFFFF"/>
                </a:solidFill>
                <a:effectLst/>
                <a:latin typeface="Agave" panose="020B0509030604020203" pitchFamily="49" charset="0"/>
              </a:rPr>
              <a:t>(</a:t>
            </a:r>
            <a:r>
              <a:rPr lang="en-AU" b="0" dirty="0">
                <a:solidFill>
                  <a:srgbClr val="9CDCFE"/>
                </a:solidFill>
                <a:effectLst/>
                <a:latin typeface="Agave" panose="020B0509030604020203" pitchFamily="49" charset="0"/>
              </a:rPr>
              <a:t>guess</a:t>
            </a:r>
            <a:r>
              <a:rPr lang="en-AU" b="0" dirty="0">
                <a:solidFill>
                  <a:srgbClr val="FFFFFF"/>
                </a:solidFill>
                <a:effectLst/>
                <a:latin typeface="Agave" panose="020B0509030604020203" pitchFamily="49" charset="0"/>
              </a:rPr>
              <a:t>, </a:t>
            </a:r>
            <a:r>
              <a:rPr lang="en-AU" b="0" dirty="0">
                <a:solidFill>
                  <a:srgbClr val="9CDCFE"/>
                </a:solidFill>
                <a:effectLst/>
                <a:latin typeface="Agave" panose="020B0509030604020203" pitchFamily="49" charset="0"/>
              </a:rPr>
              <a:t>target</a:t>
            </a:r>
            <a:r>
              <a:rPr lang="en-AU" b="0" dirty="0">
                <a:solidFill>
                  <a:srgbClr val="FFFFFF"/>
                </a:solidFill>
                <a:effectLst/>
                <a:latin typeface="Agave" panose="020B0509030604020203" pitchFamily="49" charset="0"/>
              </a:rPr>
              <a:t>):</a:t>
            </a:r>
          </a:p>
          <a:p>
            <a:pPr lvl="1"/>
            <a:r>
              <a:rPr lang="en-AU" b="0" dirty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"""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pPr lvl="1"/>
            <a:r>
              <a:rPr lang="en-AU" b="0" dirty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Determines the score (clues) for each character in a guess for a given </a:t>
            </a:r>
            <a:br>
              <a:rPr lang="en-AU" b="0" dirty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</a:br>
            <a:r>
              <a:rPr lang="en-AU" b="0" dirty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target word.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pPr lvl="1"/>
            <a:br>
              <a:rPr lang="en-AU" b="0" dirty="0">
                <a:solidFill>
                  <a:srgbClr val="FFFFFF"/>
                </a:solidFill>
                <a:effectLst/>
                <a:latin typeface="Agave" panose="020B0509030604020203" pitchFamily="49" charset="0"/>
              </a:rPr>
            </a:br>
            <a:r>
              <a:rPr lang="en-AU" b="0" dirty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Parameters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pPr lvl="1"/>
            <a:r>
              <a:rPr lang="en-AU" b="0" dirty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----------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pPr lvl="1"/>
            <a:r>
              <a:rPr lang="en-AU" b="0" dirty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guess : a string representing a guess of the target word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pPr lvl="1"/>
            <a:r>
              <a:rPr lang="en-AU" b="0" dirty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target : a string representing the target word 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pPr lvl="1"/>
            <a:endParaRPr lang="en-AU" b="0" dirty="0">
              <a:solidFill>
                <a:srgbClr val="CE9178"/>
              </a:solidFill>
              <a:effectLst/>
              <a:latin typeface="Agave" panose="020B0509030604020203" pitchFamily="49" charset="0"/>
            </a:endParaRPr>
          </a:p>
          <a:p>
            <a:pPr lvl="1"/>
            <a:r>
              <a:rPr lang="en-AU" b="0" dirty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Returns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pPr lvl="1"/>
            <a:r>
              <a:rPr lang="en-AU" b="0" dirty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-------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pPr lvl="1"/>
            <a:r>
              <a:rPr lang="en-AU" b="0" dirty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score : tuple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pPr lvl="1"/>
            <a:r>
              <a:rPr lang="en-AU" b="0" dirty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A tuple with the score for each character in the guess. 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pPr lvl="1"/>
            <a:r>
              <a:rPr lang="en-AU" b="0" dirty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0: MISS, 1: MISMATCH, 2: EXACT.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pPr lvl="1"/>
            <a:endParaRPr lang="en-AU" b="0" dirty="0">
              <a:solidFill>
                <a:srgbClr val="CE9178"/>
              </a:solidFill>
              <a:effectLst/>
              <a:latin typeface="Agave" panose="020B0509030604020203" pitchFamily="49" charset="0"/>
            </a:endParaRPr>
          </a:p>
          <a:p>
            <a:pPr lvl="1"/>
            <a:r>
              <a:rPr lang="en-AU" b="0" dirty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Examples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pPr lvl="1"/>
            <a:r>
              <a:rPr lang="en-AU" b="0" dirty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---------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pPr lvl="1"/>
            <a:r>
              <a:rPr lang="en-AU" b="0" dirty="0">
                <a:solidFill>
                  <a:srgbClr val="C586C0"/>
                </a:solidFill>
                <a:effectLst/>
                <a:latin typeface="Agave" panose="020B0509030604020203" pitchFamily="49" charset="0"/>
              </a:rPr>
              <a:t>&gt;&gt;&gt; </a:t>
            </a:r>
            <a:r>
              <a:rPr lang="en-AU" b="0" dirty="0" err="1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score_guess</a:t>
            </a:r>
            <a:r>
              <a:rPr lang="en-AU" b="0" dirty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('cat', 'cat')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pPr lvl="1"/>
            <a:r>
              <a:rPr lang="en-AU" b="0" dirty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(2, 2, 2)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pPr lvl="1"/>
            <a:r>
              <a:rPr lang="en-AU" b="0" dirty="0">
                <a:solidFill>
                  <a:srgbClr val="C586C0"/>
                </a:solidFill>
                <a:effectLst/>
                <a:latin typeface="Agave" panose="020B0509030604020203" pitchFamily="49" charset="0"/>
              </a:rPr>
              <a:t>&gt;&gt;&gt; </a:t>
            </a:r>
            <a:r>
              <a:rPr lang="en-AU" b="0" dirty="0" err="1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score_guess</a:t>
            </a:r>
            <a:r>
              <a:rPr lang="en-AU" b="0" dirty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('hat', 'cat')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pPr lvl="1"/>
            <a:r>
              <a:rPr lang="en-AU" b="0" dirty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(0, 2, 2)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pPr lvl="1"/>
            <a:r>
              <a:rPr lang="en-AU" b="0" dirty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"""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pPr lvl="1"/>
            <a:r>
              <a:rPr lang="en-AU" b="0" dirty="0" err="1">
                <a:solidFill>
                  <a:srgbClr val="9CDCFE"/>
                </a:solidFill>
                <a:effectLst/>
                <a:latin typeface="Agave" panose="020B0509030604020203" pitchFamily="49" charset="0"/>
              </a:rPr>
              <a:t>guess_work</a:t>
            </a:r>
            <a:r>
              <a:rPr lang="en-AU" b="0" dirty="0">
                <a:solidFill>
                  <a:srgbClr val="FFFFFF"/>
                </a:solidFill>
                <a:effectLst/>
                <a:latin typeface="Agave" panose="020B0509030604020203" pitchFamily="49" charset="0"/>
              </a:rPr>
              <a:t> </a:t>
            </a:r>
            <a:r>
              <a:rPr lang="en-AU" b="0" dirty="0">
                <a:solidFill>
                  <a:srgbClr val="D4D4D4"/>
                </a:solidFill>
                <a:effectLst/>
                <a:latin typeface="Agave" panose="020B0509030604020203" pitchFamily="49" charset="0"/>
              </a:rPr>
              <a:t>=</a:t>
            </a:r>
            <a:r>
              <a:rPr lang="en-AU" b="0" dirty="0">
                <a:solidFill>
                  <a:srgbClr val="FFFFFF"/>
                </a:solidFill>
                <a:effectLst/>
                <a:latin typeface="Agave" panose="020B0509030604020203" pitchFamily="49" charset="0"/>
              </a:rPr>
              <a:t> </a:t>
            </a:r>
            <a:r>
              <a:rPr lang="en-AU" b="0" dirty="0">
                <a:solidFill>
                  <a:srgbClr val="4EC9B0"/>
                </a:solidFill>
                <a:effectLst/>
                <a:latin typeface="Agave" panose="020B0509030604020203" pitchFamily="49" charset="0"/>
              </a:rPr>
              <a:t>list</a:t>
            </a:r>
            <a:r>
              <a:rPr lang="en-AU" b="0" dirty="0">
                <a:solidFill>
                  <a:srgbClr val="FFFFFF"/>
                </a:solidFill>
                <a:effectLst/>
                <a:latin typeface="Agave" panose="020B0509030604020203" pitchFamily="49" charset="0"/>
              </a:rPr>
              <a:t>(</a:t>
            </a:r>
            <a:r>
              <a:rPr lang="en-AU" b="0" dirty="0">
                <a:solidFill>
                  <a:srgbClr val="9CDCFE"/>
                </a:solidFill>
                <a:effectLst/>
                <a:latin typeface="Agave" panose="020B0509030604020203" pitchFamily="49" charset="0"/>
              </a:rPr>
              <a:t>guess</a:t>
            </a:r>
            <a:r>
              <a:rPr lang="en-AU" b="0" dirty="0">
                <a:solidFill>
                  <a:srgbClr val="FFFFFF"/>
                </a:solidFill>
                <a:effectLst/>
                <a:latin typeface="Agave" panose="020B0509030604020203" pitchFamily="49" charset="0"/>
              </a:rPr>
              <a:t>) </a:t>
            </a:r>
            <a:r>
              <a:rPr lang="en-AU" b="0" dirty="0">
                <a:solidFill>
                  <a:srgbClr val="7CA668"/>
                </a:solidFill>
                <a:effectLst/>
                <a:latin typeface="Agave" panose="020B0509030604020203" pitchFamily="49" charset="0"/>
              </a:rPr>
              <a:t># convert to list for easier manipulation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pPr lvl="1"/>
            <a:r>
              <a:rPr lang="en-AU" b="0" dirty="0">
                <a:solidFill>
                  <a:srgbClr val="FFFFFF"/>
                </a:solidFill>
                <a:effectLst/>
                <a:latin typeface="Agave" panose="020B0509030604020203" pitchFamily="49" charset="0"/>
              </a:rPr>
              <a:t>...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6997E8-11E5-23C4-874F-709082277BE9}"/>
              </a:ext>
            </a:extLst>
          </p:cNvPr>
          <p:cNvSpPr/>
          <p:nvPr/>
        </p:nvSpPr>
        <p:spPr>
          <a:xfrm>
            <a:off x="4293219" y="1122556"/>
            <a:ext cx="55757" cy="564623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99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43AE024-E22A-3CE8-CFCA-931861E8F0E0}"/>
              </a:ext>
            </a:extLst>
          </p:cNvPr>
          <p:cNvSpPr/>
          <p:nvPr/>
        </p:nvSpPr>
        <p:spPr>
          <a:xfrm>
            <a:off x="-3306336" y="3139069"/>
            <a:ext cx="2464419" cy="2899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function docstring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023206-3BB1-8F35-DAA7-4FDF09FC3EF1}"/>
              </a:ext>
            </a:extLst>
          </p:cNvPr>
          <p:cNvSpPr/>
          <p:nvPr/>
        </p:nvSpPr>
        <p:spPr>
          <a:xfrm>
            <a:off x="2333392" y="2403220"/>
            <a:ext cx="1808356" cy="289931"/>
          </a:xfrm>
          <a:prstGeom prst="rect">
            <a:avLst/>
          </a:prstGeom>
          <a:solidFill>
            <a:srgbClr val="9BBB5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# comments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F9EE1D-3354-6158-8666-776CCA855D44}"/>
              </a:ext>
            </a:extLst>
          </p:cNvPr>
          <p:cNvSpPr txBox="1"/>
          <p:nvPr/>
        </p:nvSpPr>
        <p:spPr>
          <a:xfrm>
            <a:off x="-3306336" y="3665233"/>
            <a:ext cx="31446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Focuses on how a developer uses the function: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Parameters,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Returns,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Examples,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Exceptions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FEF99C-6D31-80AB-6830-C5869E9F6155}"/>
              </a:ext>
            </a:extLst>
          </p:cNvPr>
          <p:cNvSpPr txBox="1"/>
          <p:nvPr/>
        </p:nvSpPr>
        <p:spPr>
          <a:xfrm>
            <a:off x="-3261730" y="5655792"/>
            <a:ext cx="3144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Exposed by IDE and Python’s help() built-in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CD60B5-8687-7D81-FBDE-6ED927F32440}"/>
              </a:ext>
            </a:extLst>
          </p:cNvPr>
          <p:cNvSpPr txBox="1"/>
          <p:nvPr/>
        </p:nvSpPr>
        <p:spPr>
          <a:xfrm>
            <a:off x="-3239427" y="6528942"/>
            <a:ext cx="3144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Often extracted by other processes for reference information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98CD69-E40A-F2B6-5C26-11B58EA5C2F0}"/>
              </a:ext>
            </a:extLst>
          </p:cNvPr>
          <p:cNvSpPr/>
          <p:nvPr/>
        </p:nvSpPr>
        <p:spPr>
          <a:xfrm>
            <a:off x="5174164" y="1618768"/>
            <a:ext cx="4884235" cy="477613"/>
          </a:xfrm>
          <a:custGeom>
            <a:avLst/>
            <a:gdLst>
              <a:gd name="connsiteX0" fmla="*/ 0 w 4884235"/>
              <a:gd name="connsiteY0" fmla="*/ 0 h 477613"/>
              <a:gd name="connsiteX1" fmla="*/ 648906 w 4884235"/>
              <a:gd name="connsiteY1" fmla="*/ 0 h 477613"/>
              <a:gd name="connsiteX2" fmla="*/ 1200126 w 4884235"/>
              <a:gd name="connsiteY2" fmla="*/ 0 h 477613"/>
              <a:gd name="connsiteX3" fmla="*/ 1995559 w 4884235"/>
              <a:gd name="connsiteY3" fmla="*/ 0 h 477613"/>
              <a:gd name="connsiteX4" fmla="*/ 2644464 w 4884235"/>
              <a:gd name="connsiteY4" fmla="*/ 0 h 477613"/>
              <a:gd name="connsiteX5" fmla="*/ 3293370 w 4884235"/>
              <a:gd name="connsiteY5" fmla="*/ 0 h 477613"/>
              <a:gd name="connsiteX6" fmla="*/ 4088802 w 4884235"/>
              <a:gd name="connsiteY6" fmla="*/ 0 h 477613"/>
              <a:gd name="connsiteX7" fmla="*/ 4884235 w 4884235"/>
              <a:gd name="connsiteY7" fmla="*/ 0 h 477613"/>
              <a:gd name="connsiteX8" fmla="*/ 4884235 w 4884235"/>
              <a:gd name="connsiteY8" fmla="*/ 477613 h 477613"/>
              <a:gd name="connsiteX9" fmla="*/ 4284172 w 4884235"/>
              <a:gd name="connsiteY9" fmla="*/ 477613 h 477613"/>
              <a:gd name="connsiteX10" fmla="*/ 3586424 w 4884235"/>
              <a:gd name="connsiteY10" fmla="*/ 477613 h 477613"/>
              <a:gd name="connsiteX11" fmla="*/ 2888676 w 4884235"/>
              <a:gd name="connsiteY11" fmla="*/ 477613 h 477613"/>
              <a:gd name="connsiteX12" fmla="*/ 2239771 w 4884235"/>
              <a:gd name="connsiteY12" fmla="*/ 477613 h 477613"/>
              <a:gd name="connsiteX13" fmla="*/ 1444338 w 4884235"/>
              <a:gd name="connsiteY13" fmla="*/ 477613 h 477613"/>
              <a:gd name="connsiteX14" fmla="*/ 648906 w 4884235"/>
              <a:gd name="connsiteY14" fmla="*/ 477613 h 477613"/>
              <a:gd name="connsiteX15" fmla="*/ 0 w 4884235"/>
              <a:gd name="connsiteY15" fmla="*/ 477613 h 477613"/>
              <a:gd name="connsiteX16" fmla="*/ 0 w 4884235"/>
              <a:gd name="connsiteY16" fmla="*/ 0 h 477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84235" h="477613" extrusionOk="0">
                <a:moveTo>
                  <a:pt x="0" y="0"/>
                </a:moveTo>
                <a:cubicBezTo>
                  <a:pt x="220451" y="-20032"/>
                  <a:pt x="355479" y="32073"/>
                  <a:pt x="648906" y="0"/>
                </a:cubicBezTo>
                <a:cubicBezTo>
                  <a:pt x="942333" y="-32073"/>
                  <a:pt x="944407" y="5648"/>
                  <a:pt x="1200126" y="0"/>
                </a:cubicBezTo>
                <a:cubicBezTo>
                  <a:pt x="1455845" y="-5648"/>
                  <a:pt x="1734650" y="12605"/>
                  <a:pt x="1995559" y="0"/>
                </a:cubicBezTo>
                <a:cubicBezTo>
                  <a:pt x="2256468" y="-12605"/>
                  <a:pt x="2487998" y="15326"/>
                  <a:pt x="2644464" y="0"/>
                </a:cubicBezTo>
                <a:cubicBezTo>
                  <a:pt x="2800931" y="-15326"/>
                  <a:pt x="3092928" y="-12447"/>
                  <a:pt x="3293370" y="0"/>
                </a:cubicBezTo>
                <a:cubicBezTo>
                  <a:pt x="3493812" y="12447"/>
                  <a:pt x="3770230" y="7487"/>
                  <a:pt x="4088802" y="0"/>
                </a:cubicBezTo>
                <a:cubicBezTo>
                  <a:pt x="4407374" y="-7487"/>
                  <a:pt x="4685716" y="-7453"/>
                  <a:pt x="4884235" y="0"/>
                </a:cubicBezTo>
                <a:cubicBezTo>
                  <a:pt x="4883699" y="152485"/>
                  <a:pt x="4899818" y="365477"/>
                  <a:pt x="4884235" y="477613"/>
                </a:cubicBezTo>
                <a:cubicBezTo>
                  <a:pt x="4678492" y="482486"/>
                  <a:pt x="4486236" y="504983"/>
                  <a:pt x="4284172" y="477613"/>
                </a:cubicBezTo>
                <a:cubicBezTo>
                  <a:pt x="4082108" y="450243"/>
                  <a:pt x="3859250" y="474156"/>
                  <a:pt x="3586424" y="477613"/>
                </a:cubicBezTo>
                <a:cubicBezTo>
                  <a:pt x="3313598" y="481070"/>
                  <a:pt x="3060573" y="462505"/>
                  <a:pt x="2888676" y="477613"/>
                </a:cubicBezTo>
                <a:cubicBezTo>
                  <a:pt x="2716779" y="492721"/>
                  <a:pt x="2451736" y="498974"/>
                  <a:pt x="2239771" y="477613"/>
                </a:cubicBezTo>
                <a:cubicBezTo>
                  <a:pt x="2027807" y="456252"/>
                  <a:pt x="1834558" y="513890"/>
                  <a:pt x="1444338" y="477613"/>
                </a:cubicBezTo>
                <a:cubicBezTo>
                  <a:pt x="1054118" y="441336"/>
                  <a:pt x="985079" y="444105"/>
                  <a:pt x="648906" y="477613"/>
                </a:cubicBezTo>
                <a:cubicBezTo>
                  <a:pt x="312733" y="511121"/>
                  <a:pt x="132150" y="477474"/>
                  <a:pt x="0" y="477613"/>
                </a:cubicBezTo>
                <a:cubicBezTo>
                  <a:pt x="1385" y="299590"/>
                  <a:pt x="-2797" y="156514"/>
                  <a:pt x="0" y="0"/>
                </a:cubicBezTo>
                <a:close/>
              </a:path>
            </a:pathLst>
          </a:custGeom>
          <a:noFill/>
          <a:ln>
            <a:solidFill>
              <a:schemeClr val="accent3">
                <a:lumMod val="40000"/>
                <a:lumOff val="6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E0AE1F-E0A4-536D-6BEB-FCC722AF6CFA}"/>
              </a:ext>
            </a:extLst>
          </p:cNvPr>
          <p:cNvSpPr txBox="1"/>
          <p:nvPr/>
        </p:nvSpPr>
        <p:spPr>
          <a:xfrm>
            <a:off x="2285998" y="2883217"/>
            <a:ext cx="75865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Minimal, a last resort. Consider:</a:t>
            </a:r>
          </a:p>
          <a:p>
            <a:r>
              <a:rPr lang="en-US">
                <a:solidFill>
                  <a:schemeClr val="bg1"/>
                </a:solidFill>
              </a:rPr>
              <a:t>Naming of functions and variables, structure of code, before adding a comment!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498448-DEB4-291B-F020-72411B0D63AD}"/>
              </a:ext>
            </a:extLst>
          </p:cNvPr>
          <p:cNvSpPr txBox="1"/>
          <p:nvPr/>
        </p:nvSpPr>
        <p:spPr>
          <a:xfrm>
            <a:off x="2333392" y="3945046"/>
            <a:ext cx="75865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Not extracted or exposed unless someone is actively reading your source code.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Can be on the same line as code or on its own line.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98AB64-47E4-7200-AC18-B90AB249DAF2}"/>
              </a:ext>
            </a:extLst>
          </p:cNvPr>
          <p:cNvSpPr txBox="1"/>
          <p:nvPr/>
        </p:nvSpPr>
        <p:spPr>
          <a:xfrm>
            <a:off x="1839952" y="-6591428"/>
            <a:ext cx="10270272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0" dirty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"""Provides a set of functions for implementing a command line Wordle clone"""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r>
              <a:rPr lang="en-AU" b="0" dirty="0">
                <a:solidFill>
                  <a:srgbClr val="7CA668"/>
                </a:solidFill>
                <a:effectLst/>
                <a:latin typeface="Agave" panose="020B0509030604020203" pitchFamily="49" charset="0"/>
              </a:rPr>
              <a:t># AUTHOR: Rafael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r>
              <a:rPr lang="en-AU" b="0" dirty="0">
                <a:solidFill>
                  <a:srgbClr val="7CA668"/>
                </a:solidFill>
                <a:effectLst/>
                <a:latin typeface="Agave" panose="020B0509030604020203" pitchFamily="49" charset="0"/>
              </a:rPr>
              <a:t># DATE: March 2022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br>
              <a:rPr lang="en-AU" b="0" dirty="0">
                <a:solidFill>
                  <a:srgbClr val="FFFFFF"/>
                </a:solidFill>
                <a:effectLst/>
                <a:latin typeface="Agave" panose="020B0509030604020203" pitchFamily="49" charset="0"/>
              </a:rPr>
            </a:br>
            <a:r>
              <a:rPr lang="en-AU" b="0" dirty="0">
                <a:solidFill>
                  <a:srgbClr val="7CA668"/>
                </a:solidFill>
                <a:effectLst/>
                <a:latin typeface="Agave" panose="020B0509030604020203" pitchFamily="49" charset="0"/>
              </a:rPr>
              <a:t># Implements a naive scoring algorithm for Wordle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r>
              <a:rPr lang="en-AU" b="0" dirty="0">
                <a:solidFill>
                  <a:srgbClr val="7CA668"/>
                </a:solidFill>
                <a:effectLst/>
                <a:latin typeface="Agave" panose="020B0509030604020203" pitchFamily="49" charset="0"/>
              </a:rPr>
              <a:t># </a:t>
            </a:r>
            <a:r>
              <a:rPr lang="en-AU" b="0" dirty="0">
                <a:solidFill>
                  <a:srgbClr val="569CD6"/>
                </a:solidFill>
                <a:effectLst/>
                <a:latin typeface="Agave" panose="020B0509030604020203" pitchFamily="49" charset="0"/>
              </a:rPr>
              <a:t>TODO</a:t>
            </a:r>
            <a:r>
              <a:rPr lang="en-AU" b="0" dirty="0">
                <a:solidFill>
                  <a:srgbClr val="7CA668"/>
                </a:solidFill>
                <a:effectLst/>
                <a:latin typeface="Agave" panose="020B0509030604020203" pitchFamily="49" charset="0"/>
              </a:rPr>
              <a:t>: Implement a more sophisticated scoring algorithm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r>
              <a:rPr lang="en-AU" b="0" dirty="0">
                <a:solidFill>
                  <a:srgbClr val="569CD6"/>
                </a:solidFill>
                <a:effectLst/>
                <a:latin typeface="Agave" panose="020B0509030604020203" pitchFamily="49" charset="0"/>
              </a:rPr>
              <a:t>def</a:t>
            </a:r>
            <a:r>
              <a:rPr lang="en-AU" b="0" dirty="0">
                <a:solidFill>
                  <a:srgbClr val="FFFFFF"/>
                </a:solidFill>
                <a:effectLst/>
                <a:latin typeface="Agave" panose="020B0509030604020203" pitchFamily="49" charset="0"/>
              </a:rPr>
              <a:t> </a:t>
            </a:r>
            <a:r>
              <a:rPr lang="en-AU" b="0" dirty="0" err="1">
                <a:solidFill>
                  <a:srgbClr val="DCDCAA"/>
                </a:solidFill>
                <a:effectLst/>
                <a:latin typeface="Agave" panose="020B0509030604020203" pitchFamily="49" charset="0"/>
              </a:rPr>
              <a:t>score_guess</a:t>
            </a:r>
            <a:r>
              <a:rPr lang="en-AU" b="0" dirty="0">
                <a:solidFill>
                  <a:srgbClr val="FFFFFF"/>
                </a:solidFill>
                <a:effectLst/>
                <a:latin typeface="Agave" panose="020B0509030604020203" pitchFamily="49" charset="0"/>
              </a:rPr>
              <a:t>(</a:t>
            </a:r>
            <a:r>
              <a:rPr lang="en-AU" b="0" dirty="0">
                <a:solidFill>
                  <a:srgbClr val="9CDCFE"/>
                </a:solidFill>
                <a:effectLst/>
                <a:latin typeface="Agave" panose="020B0509030604020203" pitchFamily="49" charset="0"/>
              </a:rPr>
              <a:t>guess</a:t>
            </a:r>
            <a:r>
              <a:rPr lang="en-AU" b="0" dirty="0">
                <a:solidFill>
                  <a:srgbClr val="FFFFFF"/>
                </a:solidFill>
                <a:effectLst/>
                <a:latin typeface="Agave" panose="020B0509030604020203" pitchFamily="49" charset="0"/>
              </a:rPr>
              <a:t>, </a:t>
            </a:r>
            <a:r>
              <a:rPr lang="en-AU" b="0" dirty="0">
                <a:solidFill>
                  <a:srgbClr val="9CDCFE"/>
                </a:solidFill>
                <a:effectLst/>
                <a:latin typeface="Agave" panose="020B0509030604020203" pitchFamily="49" charset="0"/>
              </a:rPr>
              <a:t>target</a:t>
            </a:r>
            <a:r>
              <a:rPr lang="en-AU" b="0" dirty="0">
                <a:solidFill>
                  <a:srgbClr val="FFFFFF"/>
                </a:solidFill>
                <a:effectLst/>
                <a:latin typeface="Agave" panose="020B0509030604020203" pitchFamily="49" charset="0"/>
              </a:rPr>
              <a:t>):</a:t>
            </a:r>
          </a:p>
          <a:p>
            <a:pPr lvl="1"/>
            <a:r>
              <a:rPr lang="en-AU" b="0" dirty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"""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pPr lvl="1"/>
            <a:r>
              <a:rPr lang="en-AU" b="0" dirty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Determines the score (clues) for each character in a guess for a given </a:t>
            </a:r>
            <a:br>
              <a:rPr lang="en-AU" b="0" dirty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</a:br>
            <a:r>
              <a:rPr lang="en-AU" b="0" dirty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target word.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pPr lvl="1"/>
            <a:br>
              <a:rPr lang="en-AU" b="0" dirty="0">
                <a:solidFill>
                  <a:srgbClr val="FFFFFF"/>
                </a:solidFill>
                <a:effectLst/>
                <a:latin typeface="Agave" panose="020B0509030604020203" pitchFamily="49" charset="0"/>
              </a:rPr>
            </a:br>
            <a:r>
              <a:rPr lang="en-AU" b="0" dirty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Parameters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pPr lvl="1"/>
            <a:r>
              <a:rPr lang="en-AU" b="0" dirty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----------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pPr lvl="1"/>
            <a:r>
              <a:rPr lang="en-AU" b="0" dirty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guess : a string representing a guess of the target word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pPr lvl="1"/>
            <a:r>
              <a:rPr lang="en-AU" b="0" dirty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target : a string representing the target word 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pPr lvl="1"/>
            <a:endParaRPr lang="en-AU" b="0" dirty="0">
              <a:solidFill>
                <a:srgbClr val="CE9178"/>
              </a:solidFill>
              <a:effectLst/>
              <a:latin typeface="Agave" panose="020B0509030604020203" pitchFamily="49" charset="0"/>
            </a:endParaRPr>
          </a:p>
          <a:p>
            <a:pPr lvl="1"/>
            <a:r>
              <a:rPr lang="en-AU" b="0" dirty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Returns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pPr lvl="1"/>
            <a:r>
              <a:rPr lang="en-AU" b="0" dirty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-------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pPr lvl="1"/>
            <a:r>
              <a:rPr lang="en-AU" b="0" dirty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score : tuple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pPr lvl="1"/>
            <a:r>
              <a:rPr lang="en-AU" b="0" dirty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A tuple with the score for each character in the guess. 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pPr lvl="1"/>
            <a:r>
              <a:rPr lang="en-AU" b="0" dirty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0: MISS, 1: MISMATCH, 2: EXACT.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pPr lvl="1"/>
            <a:endParaRPr lang="en-AU" b="0" dirty="0">
              <a:solidFill>
                <a:srgbClr val="CE9178"/>
              </a:solidFill>
              <a:effectLst/>
              <a:latin typeface="Agave" panose="020B0509030604020203" pitchFamily="49" charset="0"/>
            </a:endParaRPr>
          </a:p>
          <a:p>
            <a:pPr lvl="1"/>
            <a:r>
              <a:rPr lang="en-AU" b="0" dirty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Examples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pPr lvl="1"/>
            <a:r>
              <a:rPr lang="en-AU" b="0" dirty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---------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pPr lvl="1"/>
            <a:r>
              <a:rPr lang="en-AU" b="0" dirty="0">
                <a:solidFill>
                  <a:srgbClr val="C586C0"/>
                </a:solidFill>
                <a:effectLst/>
                <a:latin typeface="Agave" panose="020B0509030604020203" pitchFamily="49" charset="0"/>
              </a:rPr>
              <a:t>&gt;&gt;&gt; </a:t>
            </a:r>
            <a:r>
              <a:rPr lang="en-AU" b="0" dirty="0" err="1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score_guess</a:t>
            </a:r>
            <a:r>
              <a:rPr lang="en-AU" b="0" dirty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('cat', 'cat')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pPr lvl="1"/>
            <a:r>
              <a:rPr lang="en-AU" b="0" dirty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(2, 2, 2)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pPr lvl="1"/>
            <a:r>
              <a:rPr lang="en-AU" b="0" dirty="0">
                <a:solidFill>
                  <a:srgbClr val="C586C0"/>
                </a:solidFill>
                <a:effectLst/>
                <a:latin typeface="Agave" panose="020B0509030604020203" pitchFamily="49" charset="0"/>
              </a:rPr>
              <a:t>&gt;&gt;&gt; </a:t>
            </a:r>
            <a:r>
              <a:rPr lang="en-AU" b="0" dirty="0" err="1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score_guess</a:t>
            </a:r>
            <a:r>
              <a:rPr lang="en-AU" b="0" dirty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('hat', 'cat')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pPr lvl="1"/>
            <a:r>
              <a:rPr lang="en-AU" b="0" dirty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(0, 2, 2)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pPr lvl="1"/>
            <a:r>
              <a:rPr lang="en-AU" b="0" dirty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"""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pPr lvl="1"/>
            <a:r>
              <a:rPr lang="en-AU" b="0" dirty="0" err="1">
                <a:solidFill>
                  <a:srgbClr val="9CDCFE"/>
                </a:solidFill>
                <a:effectLst/>
                <a:latin typeface="Agave" panose="020B0509030604020203" pitchFamily="49" charset="0"/>
              </a:rPr>
              <a:t>guess_work</a:t>
            </a:r>
            <a:r>
              <a:rPr lang="en-AU" b="0" dirty="0">
                <a:solidFill>
                  <a:srgbClr val="FFFFFF"/>
                </a:solidFill>
                <a:effectLst/>
                <a:latin typeface="Agave" panose="020B0509030604020203" pitchFamily="49" charset="0"/>
              </a:rPr>
              <a:t> </a:t>
            </a:r>
            <a:r>
              <a:rPr lang="en-AU" b="0" dirty="0">
                <a:solidFill>
                  <a:srgbClr val="D4D4D4"/>
                </a:solidFill>
                <a:effectLst/>
                <a:latin typeface="Agave" panose="020B0509030604020203" pitchFamily="49" charset="0"/>
              </a:rPr>
              <a:t>=</a:t>
            </a:r>
            <a:r>
              <a:rPr lang="en-AU" b="0" dirty="0">
                <a:solidFill>
                  <a:srgbClr val="FFFFFF"/>
                </a:solidFill>
                <a:effectLst/>
                <a:latin typeface="Agave" panose="020B0509030604020203" pitchFamily="49" charset="0"/>
              </a:rPr>
              <a:t> </a:t>
            </a:r>
            <a:r>
              <a:rPr lang="en-AU" b="0" dirty="0">
                <a:solidFill>
                  <a:srgbClr val="4EC9B0"/>
                </a:solidFill>
                <a:effectLst/>
                <a:latin typeface="Agave" panose="020B0509030604020203" pitchFamily="49" charset="0"/>
              </a:rPr>
              <a:t>list</a:t>
            </a:r>
            <a:r>
              <a:rPr lang="en-AU" b="0" dirty="0">
                <a:solidFill>
                  <a:srgbClr val="FFFFFF"/>
                </a:solidFill>
                <a:effectLst/>
                <a:latin typeface="Agave" panose="020B0509030604020203" pitchFamily="49" charset="0"/>
              </a:rPr>
              <a:t>(</a:t>
            </a:r>
            <a:r>
              <a:rPr lang="en-AU" b="0" dirty="0">
                <a:solidFill>
                  <a:srgbClr val="9CDCFE"/>
                </a:solidFill>
                <a:effectLst/>
                <a:latin typeface="Agave" panose="020B0509030604020203" pitchFamily="49" charset="0"/>
              </a:rPr>
              <a:t>guess</a:t>
            </a:r>
            <a:r>
              <a:rPr lang="en-AU" b="0" dirty="0">
                <a:solidFill>
                  <a:srgbClr val="FFFFFF"/>
                </a:solidFill>
                <a:effectLst/>
                <a:latin typeface="Agave" panose="020B0509030604020203" pitchFamily="49" charset="0"/>
              </a:rPr>
              <a:t>) </a:t>
            </a:r>
            <a:r>
              <a:rPr lang="en-AU" b="0" dirty="0">
                <a:solidFill>
                  <a:srgbClr val="7CA668"/>
                </a:solidFill>
                <a:effectLst/>
                <a:latin typeface="Agave" panose="020B0509030604020203" pitchFamily="49" charset="0"/>
              </a:rPr>
              <a:t># convert to list for easier manipulation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pPr lvl="1"/>
            <a:r>
              <a:rPr lang="en-AU" b="0" dirty="0">
                <a:solidFill>
                  <a:srgbClr val="FFFFFF"/>
                </a:solidFill>
                <a:effectLst/>
                <a:latin typeface="Agave" panose="020B0509030604020203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445084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E68DC-6CF4-D023-4F2D-CAE49C49C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Cases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26543-CE59-BC98-C2BC-8A2E2DE416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Project Documentation</a:t>
            </a:r>
          </a:p>
        </p:txBody>
      </p:sp>
      <p:pic>
        <p:nvPicPr>
          <p:cNvPr id="1028" name="Picture 4" descr="How Walmart Global Tech is revamping the QA role | by Joon Park | Walmart  Global Tech Blog | Medium">
            <a:extLst>
              <a:ext uri="{FF2B5EF4-FFF2-40B4-BE49-F238E27FC236}">
                <a16:creationId xmlns:a16="http://schemas.microsoft.com/office/drawing/2014/main" id="{03443B1C-5A68-BBA1-0A89-C448AA7D9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018" y="2145636"/>
            <a:ext cx="7159970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689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B444E-D486-2D09-DCDC-74009FC57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workflows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C5320-64E9-0F08-8C6C-E1224D2D4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development is a creative activity</a:t>
            </a:r>
          </a:p>
          <a:p>
            <a:r>
              <a:rPr lang="en-US" dirty="0"/>
              <a:t>“Research and development”</a:t>
            </a:r>
          </a:p>
          <a:p>
            <a:r>
              <a:rPr lang="en-US" dirty="0"/>
              <a:t>Failure is part of life</a:t>
            </a:r>
          </a:p>
          <a:p>
            <a:r>
              <a:rPr lang="en-US" dirty="0"/>
              <a:t>Risk in software includes:</a:t>
            </a:r>
          </a:p>
          <a:p>
            <a:pPr lvl="1"/>
            <a:r>
              <a:rPr lang="en-US" dirty="0"/>
              <a:t>Opportunity costs</a:t>
            </a:r>
          </a:p>
          <a:p>
            <a:pPr lvl="1"/>
            <a:r>
              <a:rPr lang="en-US" dirty="0"/>
              <a:t>Loss of investment</a:t>
            </a:r>
          </a:p>
          <a:p>
            <a:pPr lvl="1"/>
            <a:r>
              <a:rPr lang="en-US" dirty="0"/>
              <a:t>Business disruption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944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A6B963-E748-8AAD-B3BC-92B0C8E25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99892"/>
            <a:ext cx="10972800" cy="1003205"/>
          </a:xfrm>
        </p:spPr>
        <p:txBody>
          <a:bodyPr anchor="ctr">
            <a:normAutofit/>
          </a:bodyPr>
          <a:lstStyle/>
          <a:p>
            <a:r>
              <a:rPr lang="en-US"/>
              <a:t>Testing</a:t>
            </a:r>
          </a:p>
        </p:txBody>
      </p:sp>
      <p:pic>
        <p:nvPicPr>
          <p:cNvPr id="6" name="Video 5">
            <a:extLst>
              <a:ext uri="{FF2B5EF4-FFF2-40B4-BE49-F238E27FC236}">
                <a16:creationId xmlns:a16="http://schemas.microsoft.com/office/drawing/2014/main" id="{3FDC86C6-3CD2-BE50-2904-57CDE28637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7697" r="-1" b="18576"/>
          <a:stretch/>
        </p:blipFill>
        <p:spPr>
          <a:xfrm>
            <a:off x="7515763" y="4913194"/>
            <a:ext cx="4676237" cy="1944806"/>
          </a:xfrm>
          <a:prstGeom prst="rect">
            <a:avLst/>
          </a:prstGeom>
          <a:noFill/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4A1E7890-9A3E-4217-E1DF-827AD5697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94617"/>
            <a:ext cx="10972800" cy="4563491"/>
          </a:xfrm>
        </p:spPr>
        <p:txBody>
          <a:bodyPr/>
          <a:lstStyle/>
          <a:p>
            <a:r>
              <a:rPr lang="en-US"/>
              <a:t>Integral for quality and ensuring solution meets requirements</a:t>
            </a:r>
          </a:p>
          <a:p>
            <a:r>
              <a:rPr lang="en-US"/>
              <a:t>Testing is a formal part of development process</a:t>
            </a:r>
          </a:p>
          <a:p>
            <a:r>
              <a:rPr lang="en-US"/>
              <a:t>Shared by team</a:t>
            </a:r>
          </a:p>
          <a:p>
            <a:r>
              <a:rPr lang="en-US"/>
              <a:t>Developers test their own code</a:t>
            </a:r>
          </a:p>
          <a:p>
            <a:r>
              <a:rPr lang="en-US"/>
              <a:t>A dedicated test team may</a:t>
            </a:r>
            <a:br>
              <a:rPr lang="en-US"/>
            </a:br>
            <a:r>
              <a:rPr lang="en-US"/>
              <a:t>also be involved</a:t>
            </a:r>
          </a:p>
        </p:txBody>
      </p:sp>
    </p:spTree>
    <p:extLst>
      <p:ext uri="{BB962C8B-B14F-4D97-AF65-F5344CB8AC3E}">
        <p14:creationId xmlns:p14="http://schemas.microsoft.com/office/powerpoint/2010/main" val="85481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9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A6B963-E748-8AAD-B3BC-92B0C8E25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99892"/>
            <a:ext cx="10972800" cy="1003205"/>
          </a:xfrm>
        </p:spPr>
        <p:txBody>
          <a:bodyPr anchor="ctr">
            <a:normAutofit/>
          </a:bodyPr>
          <a:lstStyle/>
          <a:p>
            <a:r>
              <a:rPr lang="en-US"/>
              <a:t>Test case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4A1E7890-9A3E-4217-E1DF-827AD5697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782" y="2422414"/>
            <a:ext cx="10972800" cy="4563491"/>
          </a:xfrm>
        </p:spPr>
        <p:txBody>
          <a:bodyPr/>
          <a:lstStyle/>
          <a:p>
            <a:r>
              <a:rPr lang="en-US"/>
              <a:t>A set of steps</a:t>
            </a:r>
          </a:p>
          <a:p>
            <a:r>
              <a:rPr lang="en-US"/>
              <a:t>An expected outcome</a:t>
            </a:r>
          </a:p>
          <a:p>
            <a:r>
              <a:rPr lang="en-US"/>
              <a:t>Considers a variety of possible inputs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58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A6B963-E748-8AAD-B3BC-92B0C8E25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99892"/>
            <a:ext cx="10972800" cy="1003205"/>
          </a:xfrm>
        </p:spPr>
        <p:txBody>
          <a:bodyPr anchor="ctr">
            <a:normAutofit/>
          </a:bodyPr>
          <a:lstStyle/>
          <a:p>
            <a:r>
              <a:rPr lang="en-US"/>
              <a:t>Automated or manual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4A1E7890-9A3E-4217-E1DF-827AD5697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94617"/>
            <a:ext cx="10972800" cy="4563491"/>
          </a:xfrm>
        </p:spPr>
        <p:txBody>
          <a:bodyPr/>
          <a:lstStyle/>
          <a:p>
            <a:r>
              <a:rPr lang="en-US" dirty="0"/>
              <a:t>A written document that describes the planned steps (manual)</a:t>
            </a:r>
          </a:p>
          <a:p>
            <a:r>
              <a:rPr lang="en-US" dirty="0"/>
              <a:t>Or documented code that performs the tests (automated)</a:t>
            </a:r>
          </a:p>
          <a:p>
            <a:endParaRPr lang="en-US" dirty="0"/>
          </a:p>
        </p:txBody>
      </p:sp>
      <p:pic>
        <p:nvPicPr>
          <p:cNvPr id="3074" name="Picture 2" descr="Test Driven Development in Software | by Danin Sudjono | PDB+R | Medium">
            <a:extLst>
              <a:ext uri="{FF2B5EF4-FFF2-40B4-BE49-F238E27FC236}">
                <a16:creationId xmlns:a16="http://schemas.microsoft.com/office/drawing/2014/main" id="{FF32996F-6CE2-F426-BC49-03B067AFC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157" y="3692069"/>
            <a:ext cx="8128000" cy="252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6468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A6B963-E748-8AAD-B3BC-92B0C8E25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99892"/>
            <a:ext cx="10972800" cy="1003205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Unit</a:t>
            </a:r>
            <a:r>
              <a:rPr lang="en-US" dirty="0"/>
              <a:t> vs. </a:t>
            </a:r>
            <a:r>
              <a:rPr lang="en-US" dirty="0">
                <a:solidFill>
                  <a:srgbClr val="00B050"/>
                </a:solidFill>
              </a:rPr>
              <a:t>Functional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4A1E7890-9A3E-4217-E1DF-827AD5697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135" y="1794617"/>
            <a:ext cx="10972800" cy="4563491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Unit</a:t>
            </a:r>
            <a:r>
              <a:rPr lang="en-US" dirty="0">
                <a:solidFill>
                  <a:srgbClr val="C00000"/>
                </a:solidFill>
              </a:rPr>
              <a:t>:</a:t>
            </a:r>
            <a:br>
              <a:rPr lang="en-US" dirty="0"/>
            </a:br>
            <a:r>
              <a:rPr lang="en-US" dirty="0"/>
              <a:t>a test of an individual function or part of code. Usually done informally and through automation by the developer. Generally, it is also a</a:t>
            </a:r>
            <a:r>
              <a:rPr lang="en-US" i="1" dirty="0"/>
              <a:t>utomated</a:t>
            </a:r>
            <a:br>
              <a:rPr lang="en-US" i="1" dirty="0"/>
            </a:br>
            <a:endParaRPr lang="en-US" i="1" dirty="0"/>
          </a:p>
          <a:p>
            <a:r>
              <a:rPr lang="en-US" b="1" dirty="0">
                <a:solidFill>
                  <a:srgbClr val="00B050"/>
                </a:solidFill>
              </a:rPr>
              <a:t>Functional</a:t>
            </a:r>
            <a:r>
              <a:rPr lang="en-US" dirty="0">
                <a:solidFill>
                  <a:srgbClr val="00B050"/>
                </a:solidFill>
              </a:rPr>
              <a:t>:</a:t>
            </a:r>
            <a:br>
              <a:rPr lang="en-US" dirty="0"/>
            </a:br>
            <a:r>
              <a:rPr lang="en-US" dirty="0"/>
              <a:t>a test of an action that can be performed by a user (usually involving multiple functions). Typically, done by a tester, automation not always used (but increasingly so)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2635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29B74-3E45-B905-E9F6-52A276EB4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doctests</a:t>
            </a:r>
            <a:r>
              <a:rPr lang="en-US"/>
              <a:t>: Documentation +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372EB-21C9-E116-FA99-A2184780A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321" y="1794617"/>
            <a:ext cx="6326459" cy="4563491"/>
          </a:xfrm>
        </p:spPr>
        <p:txBody>
          <a:bodyPr/>
          <a:lstStyle/>
          <a:p>
            <a:r>
              <a:rPr lang="en-US" dirty="0"/>
              <a:t>Action</a:t>
            </a:r>
          </a:p>
          <a:p>
            <a:r>
              <a:rPr lang="en-US" dirty="0"/>
              <a:t>Expected outcome</a:t>
            </a:r>
          </a:p>
          <a:p>
            <a:r>
              <a:rPr lang="en-US" dirty="0"/>
              <a:t>Unit or functional?</a:t>
            </a:r>
          </a:p>
          <a:p>
            <a:r>
              <a:rPr lang="en-US" dirty="0"/>
              <a:t>Automated or manual?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Write a functional test you could perform that isn’t currently in the </a:t>
            </a:r>
            <a:r>
              <a:rPr lang="en-US" dirty="0" err="1">
                <a:solidFill>
                  <a:srgbClr val="00B050"/>
                </a:solidFill>
              </a:rPr>
              <a:t>doctests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F22EF8-0DA9-0F27-EC37-BF6429E1C64F}"/>
              </a:ext>
            </a:extLst>
          </p:cNvPr>
          <p:cNvSpPr txBox="1"/>
          <p:nvPr/>
        </p:nvSpPr>
        <p:spPr>
          <a:xfrm>
            <a:off x="7287738" y="2109200"/>
            <a:ext cx="610054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AU" b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Examples</a:t>
            </a:r>
            <a:endParaRPr lang="en-AU" b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pPr lvl="1"/>
            <a:r>
              <a:rPr lang="en-AU" b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---------</a:t>
            </a:r>
            <a:endParaRPr lang="en-AU" b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pPr lvl="1"/>
            <a:r>
              <a:rPr lang="en-AU" b="0">
                <a:solidFill>
                  <a:srgbClr val="C586C0"/>
                </a:solidFill>
                <a:effectLst/>
                <a:latin typeface="Agave" panose="020B0509030604020203" pitchFamily="49" charset="0"/>
              </a:rPr>
              <a:t>&gt;&gt;&gt; </a:t>
            </a:r>
            <a:r>
              <a:rPr lang="en-AU" b="0" err="1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score_guesses</a:t>
            </a:r>
            <a:r>
              <a:rPr lang="en-AU" b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('cat', 'cat')</a:t>
            </a:r>
            <a:endParaRPr lang="en-AU" b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pPr lvl="1"/>
            <a:r>
              <a:rPr lang="en-AU" b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(2, 2, 2)</a:t>
            </a:r>
            <a:endParaRPr lang="en-AU" b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pPr lvl="1"/>
            <a:r>
              <a:rPr lang="en-AU" b="0">
                <a:solidFill>
                  <a:srgbClr val="C586C0"/>
                </a:solidFill>
                <a:effectLst/>
                <a:latin typeface="Agave" panose="020B0509030604020203" pitchFamily="49" charset="0"/>
              </a:rPr>
              <a:t>&gt;&gt;&gt; </a:t>
            </a:r>
            <a:r>
              <a:rPr lang="en-AU" b="0" err="1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score_guesses</a:t>
            </a:r>
            <a:r>
              <a:rPr lang="en-AU" b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('hat', 'cat')</a:t>
            </a:r>
            <a:endParaRPr lang="en-AU" b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pPr lvl="1"/>
            <a:r>
              <a:rPr lang="en-AU" b="0">
                <a:solidFill>
                  <a:srgbClr val="CE9178"/>
                </a:solidFill>
                <a:effectLst/>
                <a:latin typeface="Agave" panose="020B0509030604020203" pitchFamily="49" charset="0"/>
              </a:rPr>
              <a:t>(0, 2, 2)</a:t>
            </a:r>
            <a:endParaRPr lang="en-AU" b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C49FFB0-D77C-63F7-50CF-E87908852234}"/>
              </a:ext>
            </a:extLst>
          </p:cNvPr>
          <p:cNvCxnSpPr/>
          <p:nvPr/>
        </p:nvCxnSpPr>
        <p:spPr>
          <a:xfrm>
            <a:off x="2453268" y="2109200"/>
            <a:ext cx="5129561" cy="6897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7C3E958-4155-F3A0-7454-E1DD292426AE}"/>
              </a:ext>
            </a:extLst>
          </p:cNvPr>
          <p:cNvCxnSpPr>
            <a:cxnSpLocks/>
          </p:cNvCxnSpPr>
          <p:nvPr/>
        </p:nvCxnSpPr>
        <p:spPr>
          <a:xfrm>
            <a:off x="4795024" y="2798956"/>
            <a:ext cx="2938763" cy="3145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B0E5A28-C073-B649-2550-438A25B2AF2C}"/>
              </a:ext>
            </a:extLst>
          </p:cNvPr>
          <p:cNvSpPr/>
          <p:nvPr/>
        </p:nvSpPr>
        <p:spPr>
          <a:xfrm>
            <a:off x="7582829" y="3247767"/>
            <a:ext cx="613318" cy="314583"/>
          </a:xfrm>
          <a:custGeom>
            <a:avLst/>
            <a:gdLst>
              <a:gd name="connsiteX0" fmla="*/ 0 w 613318"/>
              <a:gd name="connsiteY0" fmla="*/ 0 h 314583"/>
              <a:gd name="connsiteX1" fmla="*/ 613318 w 613318"/>
              <a:gd name="connsiteY1" fmla="*/ 0 h 314583"/>
              <a:gd name="connsiteX2" fmla="*/ 613318 w 613318"/>
              <a:gd name="connsiteY2" fmla="*/ 314583 h 314583"/>
              <a:gd name="connsiteX3" fmla="*/ 0 w 613318"/>
              <a:gd name="connsiteY3" fmla="*/ 314583 h 314583"/>
              <a:gd name="connsiteX4" fmla="*/ 0 w 613318"/>
              <a:gd name="connsiteY4" fmla="*/ 0 h 314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318" h="314583" extrusionOk="0">
                <a:moveTo>
                  <a:pt x="0" y="0"/>
                </a:moveTo>
                <a:cubicBezTo>
                  <a:pt x="191720" y="6159"/>
                  <a:pt x="404333" y="13513"/>
                  <a:pt x="613318" y="0"/>
                </a:cubicBezTo>
                <a:cubicBezTo>
                  <a:pt x="618836" y="73435"/>
                  <a:pt x="611609" y="221731"/>
                  <a:pt x="613318" y="314583"/>
                </a:cubicBezTo>
                <a:cubicBezTo>
                  <a:pt x="408069" y="317022"/>
                  <a:pt x="288637" y="335006"/>
                  <a:pt x="0" y="314583"/>
                </a:cubicBezTo>
                <a:cubicBezTo>
                  <a:pt x="-142" y="204321"/>
                  <a:pt x="-1394" y="118151"/>
                  <a:pt x="0" y="0"/>
                </a:cubicBezTo>
                <a:close/>
              </a:path>
            </a:pathLst>
          </a:custGeom>
          <a:noFill/>
          <a:ln>
            <a:solidFill>
              <a:schemeClr val="accent3">
                <a:lumMod val="40000"/>
                <a:lumOff val="6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92DAE9-7D50-93F5-5EB8-EB07D735BD84}"/>
              </a:ext>
            </a:extLst>
          </p:cNvPr>
          <p:cNvSpPr txBox="1"/>
          <p:nvPr/>
        </p:nvSpPr>
        <p:spPr>
          <a:xfrm>
            <a:off x="7733787" y="4089492"/>
            <a:ext cx="26623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0" dirty="0">
                <a:solidFill>
                  <a:srgbClr val="C586C0"/>
                </a:solidFill>
                <a:effectLst/>
                <a:latin typeface="Agave" panose="020B0509030604020203" pitchFamily="49" charset="0"/>
              </a:rPr>
              <a:t>import</a:t>
            </a:r>
            <a:r>
              <a:rPr lang="en-AU" b="0" dirty="0">
                <a:solidFill>
                  <a:srgbClr val="FFFFFF"/>
                </a:solidFill>
                <a:effectLst/>
                <a:latin typeface="Agave" panose="020B0509030604020203" pitchFamily="49" charset="0"/>
              </a:rPr>
              <a:t> </a:t>
            </a:r>
            <a:r>
              <a:rPr lang="en-AU" b="0" dirty="0" err="1">
                <a:solidFill>
                  <a:srgbClr val="4EC9B0"/>
                </a:solidFill>
                <a:effectLst/>
                <a:latin typeface="Agave" panose="020B0509030604020203" pitchFamily="49" charset="0"/>
              </a:rPr>
              <a:t>doctest</a:t>
            </a:r>
            <a:endParaRPr lang="en-AU" b="0" dirty="0">
              <a:solidFill>
                <a:srgbClr val="FFFFFF"/>
              </a:solidFill>
              <a:effectLst/>
              <a:latin typeface="Agave" panose="020B0509030604020203" pitchFamily="49" charset="0"/>
            </a:endParaRPr>
          </a:p>
          <a:p>
            <a:r>
              <a:rPr lang="en-AU" b="0" dirty="0" err="1">
                <a:solidFill>
                  <a:srgbClr val="4EC9B0"/>
                </a:solidFill>
                <a:effectLst/>
                <a:latin typeface="Agave" panose="020B0509030604020203" pitchFamily="49" charset="0"/>
              </a:rPr>
              <a:t>doctest</a:t>
            </a:r>
            <a:r>
              <a:rPr lang="en-AU" b="0" dirty="0" err="1">
                <a:solidFill>
                  <a:srgbClr val="FFFFFF"/>
                </a:solidFill>
                <a:effectLst/>
                <a:latin typeface="Agave" panose="020B0509030604020203" pitchFamily="49" charset="0"/>
              </a:rPr>
              <a:t>.</a:t>
            </a:r>
            <a:r>
              <a:rPr lang="en-AU" b="0" dirty="0" err="1">
                <a:solidFill>
                  <a:srgbClr val="DCDCAA"/>
                </a:solidFill>
                <a:effectLst/>
                <a:latin typeface="Agave" panose="020B0509030604020203" pitchFamily="49" charset="0"/>
              </a:rPr>
              <a:t>testmod</a:t>
            </a:r>
            <a:r>
              <a:rPr lang="en-AU" b="0" dirty="0">
                <a:solidFill>
                  <a:srgbClr val="FFFFFF"/>
                </a:solidFill>
                <a:effectLst/>
                <a:latin typeface="Agave" panose="020B0509030604020203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099183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QA Testing Memes | Mailtrap Blog">
            <a:extLst>
              <a:ext uri="{FF2B5EF4-FFF2-40B4-BE49-F238E27FC236}">
                <a16:creationId xmlns:a16="http://schemas.microsoft.com/office/drawing/2014/main" id="{C3A415C2-85F5-FEB4-FD90-7FAE9CC58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54050"/>
            <a:ext cx="7620000" cy="554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822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AD57E-8035-6EDA-BD45-7A02DE262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FE988-C80A-EEE6-F578-2E51E2E09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Development is closer to trunk</a:t>
            </a:r>
          </a:p>
          <a:p>
            <a:r>
              <a:rPr lang="en-US" dirty="0"/>
              <a:t>VCS is more important than ever</a:t>
            </a:r>
          </a:p>
          <a:p>
            <a:r>
              <a:rPr lang="en-US" dirty="0"/>
              <a:t>Trigger for automated tests and documentation generation</a:t>
            </a:r>
          </a:p>
          <a:p>
            <a:r>
              <a:rPr lang="en-US" dirty="0"/>
              <a:t>Commit messages and branching rules need to be standardized to facilitate communication and automation</a:t>
            </a:r>
          </a:p>
        </p:txBody>
      </p:sp>
    </p:spTree>
    <p:extLst>
      <p:ext uri="{BB962C8B-B14F-4D97-AF65-F5344CB8AC3E}">
        <p14:creationId xmlns:p14="http://schemas.microsoft.com/office/powerpoint/2010/main" val="1448625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53BFD-B84E-A227-1A77-554D1E7F5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fundamental ways to manage risk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50794-5540-30F1-879E-732114C38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653"/>
            <a:ext cx="10972800" cy="4563491"/>
          </a:xfrm>
        </p:spPr>
        <p:txBody>
          <a:bodyPr/>
          <a:lstStyle/>
          <a:p>
            <a:r>
              <a:rPr lang="en-US" dirty="0"/>
              <a:t>Reduce the </a:t>
            </a:r>
            <a:r>
              <a:rPr lang="en-US" b="1" dirty="0"/>
              <a:t>probability</a:t>
            </a:r>
            <a:r>
              <a:rPr lang="en-US" dirty="0"/>
              <a:t> of failure</a:t>
            </a:r>
          </a:p>
          <a:p>
            <a:r>
              <a:rPr lang="en-US" dirty="0"/>
              <a:t>Reduce the </a:t>
            </a:r>
            <a:r>
              <a:rPr lang="en-US" b="1" dirty="0"/>
              <a:t>cost</a:t>
            </a:r>
            <a:r>
              <a:rPr lang="en-US" dirty="0"/>
              <a:t> of failure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38FBFA-5AAF-550F-5352-725BBFDFFE7B}"/>
              </a:ext>
            </a:extLst>
          </p:cNvPr>
          <p:cNvSpPr txBox="1"/>
          <p:nvPr/>
        </p:nvSpPr>
        <p:spPr>
          <a:xfrm>
            <a:off x="3408217" y="3882398"/>
            <a:ext cx="4852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risk = likelihood × cost </a:t>
            </a:r>
          </a:p>
        </p:txBody>
      </p:sp>
    </p:spTree>
    <p:extLst>
      <p:ext uri="{BB962C8B-B14F-4D97-AF65-F5344CB8AC3E}">
        <p14:creationId xmlns:p14="http://schemas.microsoft.com/office/powerpoint/2010/main" val="2634569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0A96B-BFDC-6786-07F6-E39EBC7C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the likelihood of failure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83F68-14BD-73BF-640E-CA2C56433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 a lot of planning</a:t>
            </a:r>
          </a:p>
          <a:p>
            <a:r>
              <a:rPr lang="en-US" dirty="0"/>
              <a:t>Research the problem extensively</a:t>
            </a:r>
          </a:p>
          <a:p>
            <a:r>
              <a:rPr lang="en-US" dirty="0"/>
              <a:t>Ensure there is already a market </a:t>
            </a:r>
          </a:p>
          <a:p>
            <a:r>
              <a:rPr lang="en-US" dirty="0"/>
              <a:t>Hire developers with a lot of specific experience in the domain you want to enter</a:t>
            </a:r>
          </a:p>
          <a:p>
            <a:r>
              <a:rPr lang="en-US" dirty="0"/>
              <a:t>But that is also a risk…</a:t>
            </a:r>
          </a:p>
        </p:txBody>
      </p:sp>
    </p:spTree>
    <p:extLst>
      <p:ext uri="{BB962C8B-B14F-4D97-AF65-F5344CB8AC3E}">
        <p14:creationId xmlns:p14="http://schemas.microsoft.com/office/powerpoint/2010/main" val="739557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1558A-DB40-C79E-5669-329395DAD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942C0-177A-5F5D-5F45-5C8C83333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risks of reducing risks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B13DA-2CDA-3473-95F2-D686722A2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Consider: </a:t>
            </a:r>
          </a:p>
          <a:p>
            <a:pPr lvl="1"/>
            <a:r>
              <a:rPr lang="en-US" dirty="0"/>
              <a:t>if you did that, would you be early or late to market?	</a:t>
            </a:r>
          </a:p>
          <a:p>
            <a:pPr lvl="1"/>
            <a:r>
              <a:rPr lang="en-US" dirty="0"/>
              <a:t>Would being late to market increase or decrease the likelihood of failure?</a:t>
            </a:r>
          </a:p>
          <a:p>
            <a:pPr lvl="1"/>
            <a:r>
              <a:rPr lang="en-US" dirty="0"/>
              <a:t>Would reducing risk increase cost?</a:t>
            </a:r>
          </a:p>
          <a:p>
            <a:r>
              <a:rPr lang="en-US" dirty="0"/>
              <a:t>Paradox:</a:t>
            </a:r>
          </a:p>
          <a:p>
            <a:pPr lvl="1"/>
            <a:r>
              <a:rPr lang="en-US" dirty="0"/>
              <a:t>The act of reducing risk can increase risk in certain market conditions (which are common in software development)</a:t>
            </a:r>
          </a:p>
        </p:txBody>
      </p:sp>
    </p:spTree>
    <p:extLst>
      <p:ext uri="{BB962C8B-B14F-4D97-AF65-F5344CB8AC3E}">
        <p14:creationId xmlns:p14="http://schemas.microsoft.com/office/powerpoint/2010/main" val="3544793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C37E1-E591-2BB7-9CDC-58B175939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software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446B3-A2CD-25F9-69C4-204EC7DA9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Modern software development </a:t>
            </a:r>
            <a:r>
              <a:rPr lang="en-US" i="1" dirty="0"/>
              <a:t>tends</a:t>
            </a:r>
            <a:r>
              <a:rPr lang="en-US" dirty="0"/>
              <a:t> to focus on reducing the </a:t>
            </a:r>
            <a:r>
              <a:rPr lang="en-US" b="1" dirty="0"/>
              <a:t>cost</a:t>
            </a:r>
            <a:r>
              <a:rPr lang="en-US" dirty="0"/>
              <a:t> of failure rather than </a:t>
            </a:r>
            <a:r>
              <a:rPr lang="en-US" b="1" dirty="0"/>
              <a:t>probability</a:t>
            </a:r>
            <a:r>
              <a:rPr lang="en-US" dirty="0"/>
              <a:t> of failure</a:t>
            </a:r>
          </a:p>
          <a:p>
            <a:r>
              <a:rPr lang="en-US" dirty="0"/>
              <a:t>Recognition of the </a:t>
            </a:r>
            <a:r>
              <a:rPr lang="en-US" b="1" dirty="0"/>
              <a:t>paradox</a:t>
            </a:r>
            <a:r>
              <a:rPr lang="en-US" dirty="0"/>
              <a:t>: minimizing risk in a fast-moving market with short windows of opportunity can increase risk</a:t>
            </a:r>
          </a:p>
          <a:p>
            <a:r>
              <a:rPr lang="en-US" dirty="0"/>
              <a:t>“Fail fast. Fail early”</a:t>
            </a:r>
          </a:p>
        </p:txBody>
      </p:sp>
    </p:spTree>
    <p:extLst>
      <p:ext uri="{BB962C8B-B14F-4D97-AF65-F5344CB8AC3E}">
        <p14:creationId xmlns:p14="http://schemas.microsoft.com/office/powerpoint/2010/main" val="1810297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7722F-E28E-1D08-8B29-68F59E6F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622A3-FFEE-2157-7B9D-C92DBBBCB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Waterfall</a:t>
            </a:r>
            <a:r>
              <a:rPr lang="en-US" dirty="0"/>
              <a:t>: clear stages of development – </a:t>
            </a:r>
            <a:br>
              <a:rPr lang="en-US" dirty="0"/>
            </a:br>
            <a:r>
              <a:rPr lang="en-US" dirty="0"/>
              <a:t>analysis, design, implementation , testing, deployment, maintenance. </a:t>
            </a:r>
          </a:p>
          <a:p>
            <a:r>
              <a:rPr lang="en-US" b="1" dirty="0"/>
              <a:t>Agile</a:t>
            </a:r>
            <a:r>
              <a:rPr lang="en-US" dirty="0"/>
              <a:t>: iterative, fluid transition between all stages of development. </a:t>
            </a:r>
          </a:p>
          <a:p>
            <a:r>
              <a:rPr lang="en-US" dirty="0"/>
              <a:t>Agile and agile-inspired methodologies are more popular today in most software companies. </a:t>
            </a:r>
          </a:p>
        </p:txBody>
      </p:sp>
    </p:spTree>
    <p:extLst>
      <p:ext uri="{BB962C8B-B14F-4D97-AF65-F5344CB8AC3E}">
        <p14:creationId xmlns:p14="http://schemas.microsoft.com/office/powerpoint/2010/main" val="3049614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CE7C751-824E-A54F-8316-16591110A2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2798642"/>
              </p:ext>
            </p:extLst>
          </p:nvPr>
        </p:nvGraphicFramePr>
        <p:xfrm>
          <a:off x="517235" y="885921"/>
          <a:ext cx="1115752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C477340-79C6-8197-9486-2844938DC6E7}"/>
              </a:ext>
            </a:extLst>
          </p:cNvPr>
          <p:cNvSpPr txBox="1"/>
          <p:nvPr/>
        </p:nvSpPr>
        <p:spPr>
          <a:xfrm>
            <a:off x="9284494" y="885921"/>
            <a:ext cx="23902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Waterfall</a:t>
            </a:r>
          </a:p>
        </p:txBody>
      </p:sp>
    </p:spTree>
    <p:extLst>
      <p:ext uri="{BB962C8B-B14F-4D97-AF65-F5344CB8AC3E}">
        <p14:creationId xmlns:p14="http://schemas.microsoft.com/office/powerpoint/2010/main" val="19677874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SMS Availabilities&amp;#x0D;&amp;#x0A;Overview&amp;quot;&quot;/&gt;&lt;property id=&quot;20307&quot; value=&quot;256&quot;/&gt;&lt;/object&gt;&lt;object type=&quot;3&quot; unique_id=&quot;10005&quot;&gt;&lt;property id=&quot;20148&quot; value=&quot;5&quot;/&gt;&lt;property id=&quot;20300&quot; value=&quot;Slide 2&quot;/&gt;&lt;property id=&quot;20307&quot; value=&quot;257&quot;/&gt;&lt;/object&gt;&lt;object type=&quot;3&quot; unique_id=&quot;10006&quot;&gt;&lt;property id=&quot;20148&quot; value=&quot;5&quot;/&gt;&lt;property id=&quot;20300&quot; value=&quot;Slide 3 - &amp;quot;&amp;#x0D;&amp;#x0A;Course Availabilities&amp;quot;&quot;/&gt;&lt;property id=&quot;20307&quot; value=&quot;261&quot;/&gt;&lt;/object&gt;&lt;object type=&quot;3&quot; unique_id=&quot;10007&quot;&gt;&lt;property id=&quot;20148&quot; value=&quot;5&quot;/&gt;&lt;property id=&quot;20300&quot; value=&quot;Slide 4 - &amp;quot;Intake Calendars&amp;quot;&quot;/&gt;&lt;property id=&quot;20307&quot; value=&quot;264&quot;/&gt;&lt;/object&gt;&lt;object type=&quot;3&quot; unique_id=&quot;10008&quot;&gt;&lt;property id=&quot;20148&quot; value=&quot;5&quot;/&gt;&lt;property id=&quot;20300&quot; value=&quot;Slide 5 - &amp;quot;&amp;#x0D;&amp;#x0A;Unit Availabilities&amp;quot;&quot;/&gt;&lt;property id=&quot;20307&quot; value=&quot;259&quot;/&gt;&lt;/object&gt;&lt;object type=&quot;3&quot; unique_id=&quot;10009&quot;&gt;&lt;property id=&quot;20148&quot; value=&quot;5&quot;/&gt;&lt;property id=&quot;20300&quot; value=&quot;Slide 6 - &amp;quot;&amp;#x0D;&amp;#x0A;Unit Availabilities&amp;quot;&quot;/&gt;&lt;property id=&quot;20307&quot; value=&quot;260&quot;/&gt;&lt;/object&gt;&lt;object type=&quot;3&quot; unique_id=&quot;10010&quot;&gt;&lt;property id=&quot;20148&quot; value=&quot;5&quot;/&gt;&lt;property id=&quot;20300&quot; value=&quot;Slide 7 - &amp;quot;Enrolment Calendars&amp;quot;&quot;/&gt;&lt;property id=&quot;20307&quot; value=&quot;265&quot;/&gt;&lt;/object&gt;&lt;object type=&quot;3&quot; unique_id=&quot;10011&quot;&gt;&lt;property id=&quot;20148&quot; value=&quot;5&quot;/&gt;&lt;property id=&quot;20300&quot; value=&quot;Slide 8 - &amp;quot;Business Guidelines&amp;quot;&quot;/&gt;&lt;property id=&quot;20307&quot; value=&quot;268&quot;/&gt;&lt;/object&gt;&lt;object type=&quot;3&quot; unique_id=&quot;10012&quot;&gt;&lt;property id=&quot;20148&quot; value=&quot;5&quot;/&gt;&lt;property id=&quot;20300&quot; value=&quot;Slide 9 - &amp;quot;Business Guidelines&amp;quot;&quot;/&gt;&lt;property id=&quot;20307&quot; value=&quot;269&quot;/&gt;&lt;/object&gt;&lt;object type=&quot;3&quot; unique_id=&quot;10013&quot;&gt;&lt;property id=&quot;20148&quot; value=&quot;5&quot;/&gt;&lt;property id=&quot;20300&quot; value=&quot;Slide 10 - &amp;quot;Business Considerations&amp;quot;&quot;/&gt;&lt;property id=&quot;20307&quot; value=&quot;262&quot;/&gt;&lt;/object&gt;&lt;object type=&quot;3&quot; unique_id=&quot;10014&quot;&gt;&lt;property id=&quot;20148&quot; value=&quot;5&quot;/&gt;&lt;property id=&quot;20300&quot; value=&quot;Slide 11 - &amp;quot;Availabilities tasks&amp;quot;&quot;/&gt;&lt;property id=&quot;20307&quot; value=&quot;266&quot;/&gt;&lt;/object&gt;&lt;object type=&quot;3&quot; unique_id=&quot;10015&quot;&gt;&lt;property id=&quot;20148&quot; value=&quot;5&quot;/&gt;&lt;property id=&quot;20300&quot; value=&quot;Slide 12 - &amp;quot;Availabilities Template&amp;quot;&quot;/&gt;&lt;property id=&quot;20307&quot; value=&quot;267&quot;/&gt;&lt;/object&gt;&lt;object type=&quot;3&quot; unique_id=&quot;10016&quot;&gt;&lt;property id=&quot;20148&quot; value=&quot;5&quot;/&gt;&lt;property id=&quot;20300&quot; value=&quot;Slide 13 - &amp;quot;Timetabling&amp;quot;&quot;/&gt;&lt;property id=&quot;20307&quot; value=&quot;263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AFE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MT-Presentation-HD-1920x1080-AJG-V2020.07.01.potx" id="{3EDD48A2-5C86-4826-A34B-3DD4694D6775}" vid="{2EDC81D3-35B6-4E09-B25C-3248DC8F64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FolderType xmlns="833ce3ab-d172-455c-9989-f10facae9784" xsi:nil="true"/>
    <Students xmlns="833ce3ab-d172-455c-9989-f10facae9784">
      <UserInfo>
        <DisplayName/>
        <AccountId xsi:nil="true"/>
        <AccountType/>
      </UserInfo>
    </Students>
    <TeamsChannelId xmlns="833ce3ab-d172-455c-9989-f10facae9784" xsi:nil="true"/>
    <Student_Groups xmlns="833ce3ab-d172-455c-9989-f10facae9784">
      <UserInfo>
        <DisplayName/>
        <AccountId xsi:nil="true"/>
        <AccountType/>
      </UserInfo>
    </Student_Groups>
    <Math_Settings xmlns="833ce3ab-d172-455c-9989-f10facae9784" xsi:nil="true"/>
    <Is_Collaboration_Space_Locked xmlns="833ce3ab-d172-455c-9989-f10facae9784" xsi:nil="true"/>
    <AppVersion xmlns="833ce3ab-d172-455c-9989-f10facae9784" xsi:nil="true"/>
    <Owner xmlns="833ce3ab-d172-455c-9989-f10facae9784">
      <UserInfo>
        <DisplayName/>
        <AccountId xsi:nil="true"/>
        <AccountType/>
      </UserInfo>
    </Owner>
    <Has_Teacher_Only_SectionGroup xmlns="833ce3ab-d172-455c-9989-f10facae9784" xsi:nil="true"/>
    <NotebookType xmlns="833ce3ab-d172-455c-9989-f10facae9784" xsi:nil="true"/>
    <Teachers xmlns="833ce3ab-d172-455c-9989-f10facae9784">
      <UserInfo>
        <DisplayName/>
        <AccountId xsi:nil="true"/>
        <AccountType/>
      </UserInfo>
    </Teachers>
    <Templates xmlns="833ce3ab-d172-455c-9989-f10facae9784" xsi:nil="true"/>
    <DefaultSectionNames xmlns="833ce3ab-d172-455c-9989-f10facae9784" xsi:nil="true"/>
    <CultureName xmlns="833ce3ab-d172-455c-9989-f10facae9784" xsi:nil="true"/>
    <Distribution_Groups xmlns="833ce3ab-d172-455c-9989-f10facae9784" xsi:nil="true"/>
    <Self_Registration_Enabled xmlns="833ce3ab-d172-455c-9989-f10facae9784" xsi:nil="true"/>
    <LMS_Mappings xmlns="833ce3ab-d172-455c-9989-f10facae9784" xsi:nil="true"/>
    <Invited_Teachers xmlns="833ce3ab-d172-455c-9989-f10facae9784" xsi:nil="true"/>
    <Invited_Students xmlns="833ce3ab-d172-455c-9989-f10facae9784" xsi:nil="true"/>
    <IsNotebookLocked xmlns="833ce3ab-d172-455c-9989-f10facae978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82CBA738D00D4AAC9330883AE1DA78" ma:contentTypeVersion="33" ma:contentTypeDescription="Create a new document." ma:contentTypeScope="" ma:versionID="8e47dcab4e34a32242880baf61f0a73d">
  <xsd:schema xmlns:xsd="http://www.w3.org/2001/XMLSchema" xmlns:xs="http://www.w3.org/2001/XMLSchema" xmlns:p="http://schemas.microsoft.com/office/2006/metadata/properties" xmlns:ns3="3936cbe9-feea-4685-b03c-7f8d09c550f1" xmlns:ns4="833ce3ab-d172-455c-9989-f10facae9784" targetNamespace="http://schemas.microsoft.com/office/2006/metadata/properties" ma:root="true" ma:fieldsID="174389be43a91ce68753c33b6ac99b4e" ns3:_="" ns4:_="">
    <xsd:import namespace="3936cbe9-feea-4685-b03c-7f8d09c550f1"/>
    <xsd:import namespace="833ce3ab-d172-455c-9989-f10facae978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OCR" minOccurs="0"/>
                <xsd:element ref="ns4:MediaServiceLocation" minOccurs="0"/>
                <xsd:element ref="ns4:MediaServiceEventHashCode" minOccurs="0"/>
                <xsd:element ref="ns4:MediaServiceGenerationTime" minOccurs="0"/>
                <xsd:element ref="ns4:MediaServiceAutoKeyPoints" minOccurs="0"/>
                <xsd:element ref="ns4:MediaServiceKeyPoints" minOccurs="0"/>
                <xsd:element ref="ns4:NotebookType" minOccurs="0"/>
                <xsd:element ref="ns4:FolderType" minOccurs="0"/>
                <xsd:element ref="ns4:CultureName" minOccurs="0"/>
                <xsd:element ref="ns4:AppVersion" minOccurs="0"/>
                <xsd:element ref="ns4:TeamsChannelId" minOccurs="0"/>
                <xsd:element ref="ns4:Owner" minOccurs="0"/>
                <xsd:element ref="ns4:Math_Settings" minOccurs="0"/>
                <xsd:element ref="ns4:DefaultSectionNames" minOccurs="0"/>
                <xsd:element ref="ns4:Templates" minOccurs="0"/>
                <xsd:element ref="ns4:Teachers" minOccurs="0"/>
                <xsd:element ref="ns4:Students" minOccurs="0"/>
                <xsd:element ref="ns4:Student_Groups" minOccurs="0"/>
                <xsd:element ref="ns4:Distribution_Groups" minOccurs="0"/>
                <xsd:element ref="ns4:LMS_Mappings" minOccurs="0"/>
                <xsd:element ref="ns4:Invited_Teachers" minOccurs="0"/>
                <xsd:element ref="ns4:Invited_Students" minOccurs="0"/>
                <xsd:element ref="ns4:Self_Registration_Enabled" minOccurs="0"/>
                <xsd:element ref="ns4:Has_Teacher_Only_SectionGroup" minOccurs="0"/>
                <xsd:element ref="ns4:Is_Collaboration_Space_Locked" minOccurs="0"/>
                <xsd:element ref="ns4:IsNotebookLocke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36cbe9-feea-4685-b03c-7f8d09c550f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3ce3ab-d172-455c-9989-f10facae97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NotebookType" ma:index="21" nillable="true" ma:displayName="Notebook Type" ma:internalName="NotebookType">
      <xsd:simpleType>
        <xsd:restriction base="dms:Text"/>
      </xsd:simpleType>
    </xsd:element>
    <xsd:element name="FolderType" ma:index="22" nillable="true" ma:displayName="Folder Type" ma:internalName="FolderType">
      <xsd:simpleType>
        <xsd:restriction base="dms:Text"/>
      </xsd:simpleType>
    </xsd:element>
    <xsd:element name="CultureName" ma:index="23" nillable="true" ma:displayName="Culture Name" ma:internalName="CultureName">
      <xsd:simpleType>
        <xsd:restriction base="dms:Text"/>
      </xsd:simpleType>
    </xsd:element>
    <xsd:element name="AppVersion" ma:index="24" nillable="true" ma:displayName="App Version" ma:internalName="AppVersion">
      <xsd:simpleType>
        <xsd:restriction base="dms:Text"/>
      </xsd:simpleType>
    </xsd:element>
    <xsd:element name="TeamsChannelId" ma:index="25" nillable="true" ma:displayName="Teams Channel Id" ma:internalName="TeamsChannelId">
      <xsd:simpleType>
        <xsd:restriction base="dms:Text"/>
      </xsd:simpleType>
    </xsd:element>
    <xsd:element name="Owner" ma:index="26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27" nillable="true" ma:displayName="Math Settings" ma:internalName="Math_Settings">
      <xsd:simpleType>
        <xsd:restriction base="dms:Text"/>
      </xsd:simpleType>
    </xsd:element>
    <xsd:element name="DefaultSectionNames" ma:index="28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29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30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31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32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33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34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35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36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37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38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39" nillable="true" ma:displayName="Is Collaboration Space Locked" ma:internalName="Is_Collaboration_Space_Locked">
      <xsd:simpleType>
        <xsd:restriction base="dms:Boolean"/>
      </xsd:simpleType>
    </xsd:element>
    <xsd:element name="IsNotebookLocked" ma:index="40" nillable="true" ma:displayName="Is Notebook Locked" ma:internalName="IsNotebookLocked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6F79D9B-5A67-492D-BB4F-F3913BAD9421}">
  <ds:schemaRefs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2006/metadata/properties"/>
    <ds:schemaRef ds:uri="3936cbe9-feea-4685-b03c-7f8d09c550f1"/>
    <ds:schemaRef ds:uri="833ce3ab-d172-455c-9989-f10facae9784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2EDE3886-A981-4E1C-91EF-EBC9EDE0D1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936cbe9-feea-4685-b03c-7f8d09c550f1"/>
    <ds:schemaRef ds:uri="833ce3ab-d172-455c-9989-f10facae978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93B4755-80B4-4FE9-9650-4C800644483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27607</TotalTime>
  <Words>1759</Words>
  <Application>Microsoft Macintosh PowerPoint</Application>
  <PresentationFormat>Widescreen</PresentationFormat>
  <Paragraphs>309</Paragraphs>
  <Slides>36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Agave</vt:lpstr>
      <vt:lpstr>Arial</vt:lpstr>
      <vt:lpstr>Calibri</vt:lpstr>
      <vt:lpstr>Century Gothic</vt:lpstr>
      <vt:lpstr>Courier New</vt:lpstr>
      <vt:lpstr>Office Theme</vt:lpstr>
      <vt:lpstr>Development workflows and Git</vt:lpstr>
      <vt:lpstr>Session Contents</vt:lpstr>
      <vt:lpstr>Development workflows</vt:lpstr>
      <vt:lpstr>Two fundamental ways to manage risk</vt:lpstr>
      <vt:lpstr>Reducing the likelihood of failure</vt:lpstr>
      <vt:lpstr>The risks of reducing risks</vt:lpstr>
      <vt:lpstr>Modern software development</vt:lpstr>
      <vt:lpstr>Approaches to development</vt:lpstr>
      <vt:lpstr>PowerPoint Presentation</vt:lpstr>
      <vt:lpstr>PowerPoint Presentation</vt:lpstr>
      <vt:lpstr>PowerPoint Presentation</vt:lpstr>
      <vt:lpstr>PowerPoint Presentation</vt:lpstr>
      <vt:lpstr>Consequences of agile</vt:lpstr>
      <vt:lpstr>Documentation</vt:lpstr>
      <vt:lpstr>VCS is key to agile </vt:lpstr>
      <vt:lpstr>Key takeaways at our level</vt:lpstr>
      <vt:lpstr>GitHub Flow</vt:lpstr>
      <vt:lpstr>Commit message standards</vt:lpstr>
      <vt:lpstr>Releases, tags, and semantic versioning</vt:lpstr>
      <vt:lpstr>Releases</vt:lpstr>
      <vt:lpstr>Lightweight Tags</vt:lpstr>
      <vt:lpstr>Annotated Tags</vt:lpstr>
      <vt:lpstr>Semantic Versioning (SemVer)</vt:lpstr>
      <vt:lpstr>Code documentation</vt:lpstr>
      <vt:lpstr>What you need to know (now)</vt:lpstr>
      <vt:lpstr>PowerPoint Presentation</vt:lpstr>
      <vt:lpstr>PowerPoint Presentation</vt:lpstr>
      <vt:lpstr>PowerPoint Presentation</vt:lpstr>
      <vt:lpstr>Test Cases</vt:lpstr>
      <vt:lpstr>Testing</vt:lpstr>
      <vt:lpstr>Test case</vt:lpstr>
      <vt:lpstr>Automated or manual</vt:lpstr>
      <vt:lpstr>Unit vs. Functional</vt:lpstr>
      <vt:lpstr>doctests: Documentation + Tests</vt:lpstr>
      <vt:lpstr>PowerPoint Presentation</vt:lpstr>
      <vt:lpstr>Summary</vt:lpstr>
    </vt:vector>
  </TitlesOfParts>
  <Manager/>
  <Company>North Metro TAFE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Version Control</dc:title>
  <dc:subject>Powerpoint presentation template (G076C)</dc:subject>
  <dc:creator>Adrian Gould</dc:creator>
  <cp:keywords>HD, 1920x1080, Template, Powerpoint</cp:keywords>
  <dc:description>Template created by Adrian Gould, Lecturer in IT (Software Development, Web Development, IoT, and more)</dc:description>
  <cp:lastModifiedBy>Rafael Avigad</cp:lastModifiedBy>
  <cp:revision>88</cp:revision>
  <cp:lastPrinted>2020-04-28T01:47:42Z</cp:lastPrinted>
  <dcterms:created xsi:type="dcterms:W3CDTF">2020-07-29T07:20:07Z</dcterms:created>
  <dcterms:modified xsi:type="dcterms:W3CDTF">2025-03-25T08:57:43Z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0x010100D482CBA738D00D4AAC9330883AE1DA78</vt:lpwstr>
  </property>
  <property fmtid="{D5CDD505-2E9C-101B-9397-08002B2CF9AE}" pid="3" name="MSIP_Label_f3ac7e5b-5da2-46c7-8677-8a6b50f7d886_Enabled">
    <vt:lpwstr>true</vt:lpwstr>
  </property>
  <property fmtid="{D5CDD505-2E9C-101B-9397-08002B2CF9AE}" pid="4" name="MSIP_Label_f3ac7e5b-5da2-46c7-8677-8a6b50f7d886_SetDate">
    <vt:lpwstr>2024-02-07T02:46:57Z</vt:lpwstr>
  </property>
  <property fmtid="{D5CDD505-2E9C-101B-9397-08002B2CF9AE}" pid="5" name="MSIP_Label_f3ac7e5b-5da2-46c7-8677-8a6b50f7d886_Method">
    <vt:lpwstr>Standard</vt:lpwstr>
  </property>
  <property fmtid="{D5CDD505-2E9C-101B-9397-08002B2CF9AE}" pid="6" name="MSIP_Label_f3ac7e5b-5da2-46c7-8677-8a6b50f7d886_Name">
    <vt:lpwstr>Official</vt:lpwstr>
  </property>
  <property fmtid="{D5CDD505-2E9C-101B-9397-08002B2CF9AE}" pid="7" name="MSIP_Label_f3ac7e5b-5da2-46c7-8677-8a6b50f7d886_SiteId">
    <vt:lpwstr>218881e8-07ad-4142-87d7-f6b90d17009b</vt:lpwstr>
  </property>
  <property fmtid="{D5CDD505-2E9C-101B-9397-08002B2CF9AE}" pid="8" name="MSIP_Label_f3ac7e5b-5da2-46c7-8677-8a6b50f7d886_ActionId">
    <vt:lpwstr>8ea63249-1327-4845-ac2a-c029d89811ad</vt:lpwstr>
  </property>
  <property fmtid="{D5CDD505-2E9C-101B-9397-08002B2CF9AE}" pid="9" name="MSIP_Label_f3ac7e5b-5da2-46c7-8677-8a6b50f7d886_ContentBits">
    <vt:lpwstr>1</vt:lpwstr>
  </property>
  <property fmtid="{D5CDD505-2E9C-101B-9397-08002B2CF9AE}" pid="10" name="ClassificationContentMarkingHeaderLocations">
    <vt:lpwstr>Office Theme:7</vt:lpwstr>
  </property>
  <property fmtid="{D5CDD505-2E9C-101B-9397-08002B2CF9AE}" pid="11" name="ClassificationContentMarkingHeaderText">
    <vt:lpwstr>OFFICIAL</vt:lpwstr>
  </property>
</Properties>
</file>